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Inter"/>
      <p:regular r:id="rId35"/>
      <p:bold r:id="rId36"/>
    </p:embeddedFont>
    <p:embeddedFont>
      <p:font typeface="Century Gothic"/>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hyt h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Inter-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CenturyGothic-regular.fntdata"/><Relationship Id="rId14" Type="http://schemas.openxmlformats.org/officeDocument/2006/relationships/slide" Target="slides/slide8.xml"/><Relationship Id="rId36" Type="http://schemas.openxmlformats.org/officeDocument/2006/relationships/font" Target="fonts/Inter-bold.fntdata"/><Relationship Id="rId17" Type="http://schemas.openxmlformats.org/officeDocument/2006/relationships/slide" Target="slides/slide11.xml"/><Relationship Id="rId39" Type="http://schemas.openxmlformats.org/officeDocument/2006/relationships/font" Target="fonts/CenturyGothic-italic.fntdata"/><Relationship Id="rId16" Type="http://schemas.openxmlformats.org/officeDocument/2006/relationships/slide" Target="slides/slide10.xml"/><Relationship Id="rId38" Type="http://schemas.openxmlformats.org/officeDocument/2006/relationships/font" Target="fonts/CenturyGothic-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7-13T10:00:51.191">
    <p:pos x="6136" y="109"/>
    <p:text>一応中谷さんの担当唐辛子なので、ここも野菜の写真にしてもらうと統一感出ると思います！</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7-13T10:09:00.240">
    <p:pos x="6000" y="0"/>
    <p:text>KTPの内容やTryの実践などは各チーム個性が出て、みんなどんな考えを持ちながら研修に取り組んでいるかアピールしやすいと思うのでここの説明厚めでもいいと思います。(現状のスライドでもバッチリだと思います👍)</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07-13T10:05:41.811">
    <p:pos x="6000" y="0"/>
    <p:text>膨張したユーザーストーリーからしっかりMVPを考えられた流れすごく良かったと思うので、余裕があったらここも言及すると良いと思います。</p:text>
  </p:cm>
  <p:cm authorId="0" idx="4" dt="2023-07-13T10:05:41.811">
    <p:pos x="6000" y="0"/>
    <p:text>言及することにした際、もしかしたらセカンドリリースどこまで考えてるか質問くるかも</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59235e10ba_8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59235e10ba_8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趣味と出会い、仲間と出会い、新しい自分と出会う</a:t>
            </a:r>
            <a:endParaRPr/>
          </a:p>
          <a:p>
            <a:pPr indent="0" lvl="0" marL="0" rtl="0" algn="l">
              <a:spcBef>
                <a:spcPts val="0"/>
              </a:spcBef>
              <a:spcAft>
                <a:spcPts val="0"/>
              </a:spcAft>
              <a:buNone/>
            </a:pPr>
            <a:r>
              <a:rPr lang="ja"/>
              <a:t>趣味と出会い君と行く。新しい自分とその先へ。</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先程のペルソナのように、興味のあることはあるけど、なかなかそれを始めることができない人が、趣味を見つけ、共有し、始めるためのWebアプリとして、私たちのチームではこちらのHappy Hobby Lobbyを考えました。</a:t>
            </a:r>
            <a:endParaRPr/>
          </a:p>
          <a:p>
            <a:pPr indent="0" lvl="0" marL="0" rtl="0" algn="l">
              <a:spcBef>
                <a:spcPts val="0"/>
              </a:spcBef>
              <a:spcAft>
                <a:spcPts val="0"/>
              </a:spcAft>
              <a:buNone/>
            </a:pPr>
            <a:r>
              <a:rPr lang="ja"/>
              <a:t>このアプリでは、初心者と経験者などのユーザ間で趣味の情報共有を支援し、その体験導入を円滑化することでユーザのQOLをあげることを考えています。</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e4c99bb378_9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e4c99bb378_9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趣味と出会い、仲間と出会い、新しい自分と出会う</a:t>
            </a:r>
            <a:endParaRPr/>
          </a:p>
          <a:p>
            <a:pPr indent="0" lvl="0" marL="0" rtl="0" algn="l">
              <a:spcBef>
                <a:spcPts val="0"/>
              </a:spcBef>
              <a:spcAft>
                <a:spcPts val="0"/>
              </a:spcAft>
              <a:buNone/>
            </a:pPr>
            <a:r>
              <a:rPr lang="ja"/>
              <a:t>趣味と出会い君と行く。新しい自分とその先へ。</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初心者</a:t>
            </a:r>
            <a:r>
              <a:rPr lang="ja"/>
              <a:t>が趣味を始めるにあたっては何から始めれば良いか分からず、はじめの一歩が踏み出せない、自分の興味のあること以上に関心を広げられない、いざ始めた趣味が長続きしない、といった課題があると考えています。</a:t>
            </a:r>
            <a:endParaRPr/>
          </a:p>
          <a:p>
            <a:pPr indent="0" lvl="0" marL="0" rtl="0" algn="l">
              <a:spcBef>
                <a:spcPts val="0"/>
              </a:spcBef>
              <a:spcAft>
                <a:spcPts val="0"/>
              </a:spcAft>
              <a:buNone/>
            </a:pPr>
            <a:r>
              <a:rPr lang="ja"/>
              <a:t>このアプリではこうした課題を次のような機能によって解決しようと考えました。</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まず、</a:t>
            </a:r>
            <a:r>
              <a:rPr lang="ja"/>
              <a:t>初心者ユーザは</a:t>
            </a:r>
            <a:r>
              <a:rPr lang="ja"/>
              <a:t>趣味をチュートリアル付きで</a:t>
            </a:r>
            <a:r>
              <a:rPr lang="ja"/>
              <a:t>購入でき</a:t>
            </a:r>
            <a:r>
              <a:rPr lang="ja"/>
              <a:t>、始めるための敷居が下</a:t>
            </a:r>
            <a:r>
              <a:rPr lang="ja"/>
              <a:t>がり</a:t>
            </a:r>
            <a:r>
              <a:rPr lang="ja"/>
              <a:t>ます。</a:t>
            </a:r>
            <a:r>
              <a:rPr lang="ja"/>
              <a:t>例えばテニスを始めたい初心者はラケットの選び方からチュートリアルで学べるなど、準備について自分で調べなければならない手間をカットできます。</a:t>
            </a:r>
            <a:r>
              <a:rPr lang="ja"/>
              <a:t>そして、各ユーザが自分の得意・好きな趣味を</a:t>
            </a:r>
            <a:r>
              <a:rPr lang="ja"/>
              <a:t>出品</a:t>
            </a:r>
            <a:r>
              <a:rPr lang="ja"/>
              <a:t>できることで、常に新しい趣味に触れることができます。また、チャット機能で誰かと一緒に趣味を始めたり、近況を共有できることで互いに励まし合い、趣味を継続することができます。</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e4c99bb378_1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e4c99bb378_1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e4c99bafe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e4c99bafe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59235e10ba_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59235e10ba_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e4c99bb378_1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e4c99bb378_1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59235e10ba_8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59235e10ba_8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e4c99bb37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e4c99bb37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e4c99bafe0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e4c99bafe0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59235e10ba_8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59235e10ba_8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e4c99bb378_1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e4c99bb378_1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e4c99bb378_5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e4c99bb378_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59235e10ba_1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59235e10ba_1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趣味と出会い、仲間と出会い、新しい自分と出会う</a:t>
            </a:r>
            <a:endParaRPr/>
          </a:p>
          <a:p>
            <a:pPr indent="0" lvl="0" marL="0" rtl="0" algn="l">
              <a:spcBef>
                <a:spcPts val="0"/>
              </a:spcBef>
              <a:spcAft>
                <a:spcPts val="0"/>
              </a:spcAft>
              <a:buNone/>
            </a:pPr>
            <a:r>
              <a:rPr lang="ja"/>
              <a:t>趣味と出会い君と行く。新しい自分とその先へ。</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先程のペルソナのように、興味のあることはあるけど、なかなかそれを始めることができない人が、趣味を見つけ、共有し、始めるためのWebアプリとして、私たちのチームではこちらのHappy Hobby Lobbyを考えました。</a:t>
            </a:r>
            <a:endParaRPr/>
          </a:p>
          <a:p>
            <a:pPr indent="0" lvl="0" marL="0" rtl="0" algn="l">
              <a:spcBef>
                <a:spcPts val="0"/>
              </a:spcBef>
              <a:spcAft>
                <a:spcPts val="0"/>
              </a:spcAft>
              <a:buNone/>
            </a:pPr>
            <a:r>
              <a:rPr lang="ja"/>
              <a:t>ペルソナが趣味を始めるにあたっては何から始めれば良いか分からず、はじめの一歩が踏み出せない、自分の興味のあること以上に関心を広げられない、いざ始めた趣味が長続きしない、といった課題があると考えています。</a:t>
            </a:r>
            <a:endParaRPr/>
          </a:p>
          <a:p>
            <a:pPr indent="0" lvl="0" marL="0" rtl="0" algn="l">
              <a:spcBef>
                <a:spcPts val="0"/>
              </a:spcBef>
              <a:spcAft>
                <a:spcPts val="0"/>
              </a:spcAft>
              <a:buNone/>
            </a:pPr>
            <a:r>
              <a:rPr lang="ja"/>
              <a:t>このアプリではこうした課題を次のような機能によって解決しようと考えました。</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まず、趣味をチュートリアル付きで始められるようにして、始めるための敷居を下げます。そして、各ユーザが自分の得意・好きな趣味を共有できることで、常に新しい趣味に触れることができます。また、チャット機能で誰かと一緒に趣味を始めたり、近況を共有できることで互いに励まし合い、趣味を継続することができます。</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e4c99bb378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e4c99bb378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592db891c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592db891c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e4c99bb378_1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e4c99bb378_1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e4c99bb378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e4c99bb378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e4c99bb378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e4c99bb378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e4c99bafe0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e4c99bafe0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59235e10ba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59235e10ba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e4c99bafe0_1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e4c99bafe0_1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e4c99bb378_1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e4c99bb378_1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e4c99bafe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e4c99bafe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ja">
                <a:solidFill>
                  <a:schemeClr val="dk1"/>
                </a:solidFill>
              </a:rPr>
              <a:t>UXデザイン研修</a:t>
            </a:r>
            <a:endParaRPr>
              <a:solidFill>
                <a:schemeClr val="dk1"/>
              </a:solidFill>
            </a:endParaRPr>
          </a:p>
          <a:p>
            <a:pPr indent="-298450" lvl="1" marL="914400" rtl="0" algn="l">
              <a:spcBef>
                <a:spcPts val="0"/>
              </a:spcBef>
              <a:spcAft>
                <a:spcPts val="0"/>
              </a:spcAft>
              <a:buClr>
                <a:schemeClr val="dk1"/>
              </a:buClr>
              <a:buSzPts val="1100"/>
              <a:buChar char="○"/>
            </a:pPr>
            <a:r>
              <a:rPr lang="ja">
                <a:solidFill>
                  <a:schemeClr val="dk1"/>
                </a:solidFill>
              </a:rPr>
              <a:t>設定されたペルソナに対してその人が抱える潜在的な問題を解決するため価値シナリオ、行動シナリオ、操作シナリオを作成した</a:t>
            </a:r>
            <a:endParaRPr/>
          </a:p>
          <a:p>
            <a:pPr indent="-298450" lvl="0" marL="457200" rtl="0" algn="l">
              <a:spcBef>
                <a:spcPts val="0"/>
              </a:spcBef>
              <a:spcAft>
                <a:spcPts val="0"/>
              </a:spcAft>
              <a:buSzPts val="1100"/>
              <a:buChar char="●"/>
            </a:pPr>
            <a:r>
              <a:rPr lang="ja"/>
              <a:t>アジャイル・スクラム研修</a:t>
            </a:r>
            <a:endParaRPr/>
          </a:p>
          <a:p>
            <a:pPr indent="-298450" lvl="1" marL="914400" rtl="0" algn="l">
              <a:spcBef>
                <a:spcPts val="0"/>
              </a:spcBef>
              <a:spcAft>
                <a:spcPts val="0"/>
              </a:spcAft>
              <a:buSzPts val="1100"/>
              <a:buChar char="○"/>
            </a:pPr>
            <a:r>
              <a:rPr lang="ja"/>
              <a:t>90秒の動画作成を通じてスクラム開発のスプリントやバックログの作成、レビューについて学んだ</a:t>
            </a:r>
            <a:endParaRPr/>
          </a:p>
          <a:p>
            <a:pPr indent="-298450" lvl="0" marL="457200" rtl="0" algn="l">
              <a:spcBef>
                <a:spcPts val="0"/>
              </a:spcBef>
              <a:spcAft>
                <a:spcPts val="0"/>
              </a:spcAft>
              <a:buSzPts val="1100"/>
              <a:buChar char="●"/>
            </a:pPr>
            <a:r>
              <a:rPr lang="ja"/>
              <a:t>学んだ内容を生かして開発編へ</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9235e10ba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59235e10ba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9235e10ba_8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9235e10ba_8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9235e10ba_8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9235e10ba_8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e4c99bafe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e4c99bafe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a:t>
            </a:r>
            <a:r>
              <a:rPr lang="ja"/>
              <a:t>ペルソナの概要（ニーズ）</a:t>
            </a:r>
            <a:endParaRPr/>
          </a:p>
          <a:p>
            <a:pPr indent="0" lvl="0" marL="0" rtl="0" algn="l">
              <a:spcBef>
                <a:spcPts val="0"/>
              </a:spcBef>
              <a:spcAft>
                <a:spcPts val="0"/>
              </a:spcAft>
              <a:buNone/>
            </a:pPr>
            <a:r>
              <a:rPr lang="ja"/>
              <a:t>・サービスの概要(価値シナリオ)</a:t>
            </a:r>
            <a:endParaRPr/>
          </a:p>
          <a:p>
            <a:pPr indent="0" lvl="0" marL="0" rtl="0" algn="l">
              <a:spcBef>
                <a:spcPts val="0"/>
              </a:spcBef>
              <a:spcAft>
                <a:spcPts val="0"/>
              </a:spcAft>
              <a:buNone/>
            </a:pPr>
            <a:r>
              <a:rPr lang="ja"/>
              <a:t>・使っている技術</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pic>
        <p:nvPicPr>
          <p:cNvPr id="13" name="Google Shape;13;p2"/>
          <p:cNvPicPr preferRelativeResize="0"/>
          <p:nvPr/>
        </p:nvPicPr>
        <p:blipFill>
          <a:blip r:embed="rId2">
            <a:alphaModFix/>
          </a:blip>
          <a:stretch>
            <a:fillRect/>
          </a:stretch>
        </p:blipFill>
        <p:spPr>
          <a:xfrm>
            <a:off x="-2" y="0"/>
            <a:ext cx="91440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pic>
        <p:nvPicPr>
          <p:cNvPr id="17" name="Google Shape;17;p3"/>
          <p:cNvPicPr preferRelativeResize="0"/>
          <p:nvPr/>
        </p:nvPicPr>
        <p:blipFill rotWithShape="1">
          <a:blip r:embed="rId2">
            <a:alphaModFix/>
          </a:blip>
          <a:srcRect b="19920" l="7326" r="7970" t="21054"/>
          <a:stretch/>
        </p:blipFill>
        <p:spPr>
          <a:xfrm>
            <a:off x="7184575" y="0"/>
            <a:ext cx="1959426" cy="6339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HiraMaruProN-W4"/>
              <a:buNone/>
              <a:defRPr>
                <a:latin typeface="HiraMaruProN-W4"/>
                <a:ea typeface="HiraMaruProN-W4"/>
                <a:cs typeface="HiraMaruProN-W4"/>
                <a:sym typeface="HiraMaruProN-W4"/>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pic>
        <p:nvPicPr>
          <p:cNvPr id="22" name="Google Shape;22;p4"/>
          <p:cNvPicPr preferRelativeResize="0"/>
          <p:nvPr/>
        </p:nvPicPr>
        <p:blipFill>
          <a:blip r:embed="rId2">
            <a:alphaModFix/>
          </a:blip>
          <a:stretch>
            <a:fillRect/>
          </a:stretch>
        </p:blipFill>
        <p:spPr>
          <a:xfrm>
            <a:off x="7292025" y="9"/>
            <a:ext cx="1851975" cy="572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1.png"/><Relationship Id="rId5" Type="http://schemas.openxmlformats.org/officeDocument/2006/relationships/image" Target="../media/image51.png"/><Relationship Id="rId6" Type="http://schemas.openxmlformats.org/officeDocument/2006/relationships/image" Target="../media/image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0.png"/></Relationships>
</file>

<file path=ppt/slides/_rels/slide15.xml.rels><?xml version="1.0" encoding="UTF-8" standalone="yes"?><Relationships xmlns="http://schemas.openxmlformats.org/package/2006/relationships"><Relationship Id="rId20" Type="http://schemas.openxmlformats.org/officeDocument/2006/relationships/image" Target="../media/image41.png"/><Relationship Id="rId11" Type="http://schemas.openxmlformats.org/officeDocument/2006/relationships/image" Target="../media/image35.png"/><Relationship Id="rId10" Type="http://schemas.openxmlformats.org/officeDocument/2006/relationships/image" Target="../media/image32.png"/><Relationship Id="rId21" Type="http://schemas.openxmlformats.org/officeDocument/2006/relationships/image" Target="../media/image39.png"/><Relationship Id="rId13" Type="http://schemas.openxmlformats.org/officeDocument/2006/relationships/image" Target="../media/image36.png"/><Relationship Id="rId12"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1.png"/><Relationship Id="rId9" Type="http://schemas.openxmlformats.org/officeDocument/2006/relationships/image" Target="../media/image33.png"/><Relationship Id="rId15" Type="http://schemas.openxmlformats.org/officeDocument/2006/relationships/image" Target="../media/image49.png"/><Relationship Id="rId14" Type="http://schemas.openxmlformats.org/officeDocument/2006/relationships/image" Target="../media/image37.png"/><Relationship Id="rId17" Type="http://schemas.openxmlformats.org/officeDocument/2006/relationships/image" Target="../media/image43.png"/><Relationship Id="rId16" Type="http://schemas.openxmlformats.org/officeDocument/2006/relationships/image" Target="../media/image44.png"/><Relationship Id="rId5" Type="http://schemas.openxmlformats.org/officeDocument/2006/relationships/image" Target="../media/image24.png"/><Relationship Id="rId19" Type="http://schemas.openxmlformats.org/officeDocument/2006/relationships/image" Target="../media/image47.png"/><Relationship Id="rId6" Type="http://schemas.openxmlformats.org/officeDocument/2006/relationships/image" Target="../media/image27.png"/><Relationship Id="rId18" Type="http://schemas.openxmlformats.org/officeDocument/2006/relationships/image" Target="../media/image12.png"/><Relationship Id="rId7" Type="http://schemas.openxmlformats.org/officeDocument/2006/relationships/image" Target="../media/image30.png"/><Relationship Id="rId8"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2.xml"/><Relationship Id="rId4" Type="http://schemas.openxmlformats.org/officeDocument/2006/relationships/image" Target="../media/image58.png"/><Relationship Id="rId5" Type="http://schemas.openxmlformats.org/officeDocument/2006/relationships/image" Target="../media/image60.png"/><Relationship Id="rId6" Type="http://schemas.openxmlformats.org/officeDocument/2006/relationships/image" Target="../media/image5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2.jpg"/><Relationship Id="rId4" Type="http://schemas.openxmlformats.org/officeDocument/2006/relationships/image" Target="../media/image40.jpg"/><Relationship Id="rId5"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jpg"/><Relationship Id="rId4" Type="http://schemas.openxmlformats.org/officeDocument/2006/relationships/image" Target="../media/image1.jpg"/><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0.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20" Type="http://schemas.openxmlformats.org/officeDocument/2006/relationships/image" Target="../media/image24.png"/><Relationship Id="rId11" Type="http://schemas.openxmlformats.org/officeDocument/2006/relationships/image" Target="../media/image32.png"/><Relationship Id="rId22" Type="http://schemas.openxmlformats.org/officeDocument/2006/relationships/image" Target="../media/image39.png"/><Relationship Id="rId10" Type="http://schemas.openxmlformats.org/officeDocument/2006/relationships/image" Target="../media/image41.png"/><Relationship Id="rId21" Type="http://schemas.openxmlformats.org/officeDocument/2006/relationships/image" Target="../media/image46.png"/><Relationship Id="rId13" Type="http://schemas.openxmlformats.org/officeDocument/2006/relationships/image" Target="../media/image48.png"/><Relationship Id="rId12"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44.png"/><Relationship Id="rId9" Type="http://schemas.openxmlformats.org/officeDocument/2006/relationships/image" Target="../media/image43.png"/><Relationship Id="rId15" Type="http://schemas.openxmlformats.org/officeDocument/2006/relationships/image" Target="../media/image47.png"/><Relationship Id="rId14" Type="http://schemas.openxmlformats.org/officeDocument/2006/relationships/image" Target="../media/image45.png"/><Relationship Id="rId17" Type="http://schemas.openxmlformats.org/officeDocument/2006/relationships/image" Target="../media/image31.png"/><Relationship Id="rId16" Type="http://schemas.openxmlformats.org/officeDocument/2006/relationships/image" Target="../media/image34.png"/><Relationship Id="rId5" Type="http://schemas.openxmlformats.org/officeDocument/2006/relationships/image" Target="../media/image30.png"/><Relationship Id="rId19" Type="http://schemas.openxmlformats.org/officeDocument/2006/relationships/image" Target="../media/image21.png"/><Relationship Id="rId6" Type="http://schemas.openxmlformats.org/officeDocument/2006/relationships/image" Target="../media/image35.png"/><Relationship Id="rId18" Type="http://schemas.openxmlformats.org/officeDocument/2006/relationships/image" Target="../media/image33.png"/><Relationship Id="rId7" Type="http://schemas.openxmlformats.org/officeDocument/2006/relationships/image" Target="../media/image37.png"/><Relationship Id="rId8"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7.png"/><Relationship Id="rId4"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comments" Target="../comments/comment3.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prottapp.com/app/#/projects/649bc77986e465693c652acc"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6.png"/></Relationships>
</file>

<file path=ppt/slides/_rels/slide3.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15.png"/><Relationship Id="rId13" Type="http://schemas.openxmlformats.org/officeDocument/2006/relationships/image" Target="../media/image7.jpg"/><Relationship Id="rId12"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8.jpg"/><Relationship Id="rId9" Type="http://schemas.openxmlformats.org/officeDocument/2006/relationships/image" Target="../media/image17.png"/><Relationship Id="rId14" Type="http://schemas.openxmlformats.org/officeDocument/2006/relationships/image" Target="../media/image1.jpg"/><Relationship Id="rId5" Type="http://schemas.openxmlformats.org/officeDocument/2006/relationships/image" Target="../media/image16.jpg"/><Relationship Id="rId6" Type="http://schemas.openxmlformats.org/officeDocument/2006/relationships/image" Target="../media/image6.jpg"/><Relationship Id="rId7" Type="http://schemas.openxmlformats.org/officeDocument/2006/relationships/image" Target="../media/image19.png"/><Relationship Id="rId8"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8.png"/><Relationship Id="rId4" Type="http://schemas.openxmlformats.org/officeDocument/2006/relationships/image" Target="../media/image14.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13"/>
          <p:cNvSpPr txBox="1"/>
          <p:nvPr>
            <p:ph type="ctrTitle"/>
          </p:nvPr>
        </p:nvSpPr>
        <p:spPr>
          <a:xfrm>
            <a:off x="311708" y="744575"/>
            <a:ext cx="8520600" cy="2052600"/>
          </a:xfrm>
          <a:prstGeom prst="rect">
            <a:avLst/>
          </a:prstGeom>
          <a:noFill/>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ja"/>
              <a:t>チーム5 NGAP 中間発表</a:t>
            </a:r>
            <a:endParaRPr b="1"/>
          </a:p>
        </p:txBody>
      </p:sp>
      <p:sp>
        <p:nvSpPr>
          <p:cNvPr id="58" name="Google Shape;58;p13"/>
          <p:cNvSpPr txBox="1"/>
          <p:nvPr>
            <p:ph idx="1" type="subTitle"/>
          </p:nvPr>
        </p:nvSpPr>
        <p:spPr>
          <a:xfrm>
            <a:off x="311700" y="2834125"/>
            <a:ext cx="8520600" cy="792600"/>
          </a:xfrm>
          <a:prstGeom prst="rect">
            <a:avLst/>
          </a:prstGeom>
          <a:ln>
            <a:noFill/>
          </a:ln>
        </p:spPr>
        <p:txBody>
          <a:bodyPr anchorCtr="0" anchor="t" bIns="91425" lIns="91425" spcFirstLastPara="1" rIns="91425" wrap="square" tIns="91425">
            <a:normAutofit/>
          </a:bodyPr>
          <a:lstStyle/>
          <a:p>
            <a:pPr indent="0" lvl="0" marL="0" rtl="0" algn="r">
              <a:spcBef>
                <a:spcPts val="0"/>
              </a:spcBef>
              <a:spcAft>
                <a:spcPts val="0"/>
              </a:spcAft>
              <a:buNone/>
            </a:pPr>
            <a:r>
              <a:rPr b="1" lang="ja">
                <a:solidFill>
                  <a:srgbClr val="000000"/>
                </a:solidFill>
              </a:rPr>
              <a:t>赤星、</a:t>
            </a:r>
            <a:r>
              <a:rPr b="1" lang="ja">
                <a:solidFill>
                  <a:srgbClr val="000000"/>
                </a:solidFill>
              </a:rPr>
              <a:t>押野、</a:t>
            </a:r>
            <a:r>
              <a:rPr b="1" lang="ja">
                <a:solidFill>
                  <a:srgbClr val="000000"/>
                </a:solidFill>
              </a:rPr>
              <a:t>佐藤</a:t>
            </a:r>
            <a:r>
              <a:rPr b="1" lang="ja">
                <a:solidFill>
                  <a:srgbClr val="000000"/>
                </a:solidFill>
              </a:rPr>
              <a:t>、高野</a:t>
            </a:r>
            <a:r>
              <a:rPr b="1" lang="ja">
                <a:solidFill>
                  <a:srgbClr val="000000"/>
                </a:solidFill>
              </a:rPr>
              <a:t>、徳弘、</a:t>
            </a:r>
            <a:r>
              <a:rPr b="1" lang="ja">
                <a:solidFill>
                  <a:schemeClr val="dk1"/>
                </a:solidFill>
              </a:rPr>
              <a:t>西岡、</a:t>
            </a:r>
            <a:r>
              <a:rPr b="1" lang="ja">
                <a:solidFill>
                  <a:srgbClr val="000000"/>
                </a:solidFill>
              </a:rPr>
              <a:t>廣田</a:t>
            </a:r>
            <a:endParaRPr b="1">
              <a:solidFill>
                <a:srgbClr val="000000"/>
              </a:solidFill>
            </a:endParaRPr>
          </a:p>
        </p:txBody>
      </p:sp>
      <p:pic>
        <p:nvPicPr>
          <p:cNvPr id="59" name="Google Shape;59;p13"/>
          <p:cNvPicPr preferRelativeResize="0"/>
          <p:nvPr/>
        </p:nvPicPr>
        <p:blipFill>
          <a:blip r:embed="rId3">
            <a:alphaModFix amt="94000"/>
          </a:blip>
          <a:stretch>
            <a:fillRect/>
          </a:stretch>
        </p:blipFill>
        <p:spPr>
          <a:xfrm>
            <a:off x="171325" y="181225"/>
            <a:ext cx="2647624" cy="81872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開発予定のサービス</a:t>
            </a:r>
            <a:endParaRPr/>
          </a:p>
        </p:txBody>
      </p:sp>
      <p:sp>
        <p:nvSpPr>
          <p:cNvPr id="183" name="Google Shape;183;p22"/>
          <p:cNvSpPr txBox="1"/>
          <p:nvPr>
            <p:ph idx="1" type="body"/>
          </p:nvPr>
        </p:nvSpPr>
        <p:spPr>
          <a:xfrm>
            <a:off x="311700" y="1076550"/>
            <a:ext cx="8520600" cy="10743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b="1" lang="ja" sz="3641">
                <a:solidFill>
                  <a:schemeClr val="dk1"/>
                </a:solidFill>
                <a:latin typeface="Century Gothic"/>
                <a:ea typeface="Century Gothic"/>
                <a:cs typeface="Century Gothic"/>
                <a:sym typeface="Century Gothic"/>
              </a:rPr>
              <a:t>Happy Hobby Lobby</a:t>
            </a:r>
            <a:endParaRPr b="1" sz="3641">
              <a:solidFill>
                <a:schemeClr val="dk1"/>
              </a:solidFill>
              <a:latin typeface="Century Gothic"/>
              <a:ea typeface="Century Gothic"/>
              <a:cs typeface="Century Gothic"/>
              <a:sym typeface="Century Gothic"/>
            </a:endParaRPr>
          </a:p>
          <a:p>
            <a:pPr indent="0" lvl="0" marL="0" rtl="0" algn="ctr">
              <a:spcBef>
                <a:spcPts val="1200"/>
              </a:spcBef>
              <a:spcAft>
                <a:spcPts val="1200"/>
              </a:spcAft>
              <a:buNone/>
            </a:pPr>
            <a:r>
              <a:rPr lang="ja" sz="2000">
                <a:solidFill>
                  <a:schemeClr val="dk1"/>
                </a:solidFill>
              </a:rPr>
              <a:t>趣味を「見つけ」、「共有し」、「始める」ためのWebアプリ</a:t>
            </a:r>
            <a:endParaRPr sz="2000">
              <a:solidFill>
                <a:schemeClr val="dk1"/>
              </a:solidFill>
            </a:endParaRPr>
          </a:p>
        </p:txBody>
      </p:sp>
      <p:pic>
        <p:nvPicPr>
          <p:cNvPr id="184" name="Google Shape;184;p22"/>
          <p:cNvPicPr preferRelativeResize="0"/>
          <p:nvPr/>
        </p:nvPicPr>
        <p:blipFill rotWithShape="1">
          <a:blip r:embed="rId3">
            <a:alphaModFix/>
          </a:blip>
          <a:srcRect b="0" l="0" r="0" t="11839"/>
          <a:stretch/>
        </p:blipFill>
        <p:spPr>
          <a:xfrm>
            <a:off x="3882900" y="211750"/>
            <a:ext cx="1378200" cy="939000"/>
          </a:xfrm>
          <a:prstGeom prst="ellipse">
            <a:avLst/>
          </a:prstGeom>
          <a:noFill/>
          <a:ln>
            <a:noFill/>
          </a:ln>
        </p:spPr>
      </p:pic>
      <p:sp>
        <p:nvSpPr>
          <p:cNvPr id="185" name="Google Shape;18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186" name="Google Shape;186;p22"/>
          <p:cNvPicPr preferRelativeResize="0"/>
          <p:nvPr/>
        </p:nvPicPr>
        <p:blipFill rotWithShape="1">
          <a:blip r:embed="rId4">
            <a:alphaModFix/>
          </a:blip>
          <a:srcRect b="2152" l="0" r="0" t="0"/>
          <a:stretch/>
        </p:blipFill>
        <p:spPr>
          <a:xfrm>
            <a:off x="2205400" y="2209675"/>
            <a:ext cx="4733175" cy="2630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1000"/>
                                        <p:tgtEl>
                                          <p:spTgt spid="1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1000"/>
                                        <p:tgtEl>
                                          <p:spTgt spid="18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Happy Hobby Lobby</a:t>
            </a:r>
            <a:r>
              <a:rPr lang="ja"/>
              <a:t>の</a:t>
            </a:r>
            <a:r>
              <a:rPr lang="ja"/>
              <a:t>機能</a:t>
            </a:r>
            <a:endParaRPr/>
          </a:p>
        </p:txBody>
      </p:sp>
      <p:sp>
        <p:nvSpPr>
          <p:cNvPr id="192" name="Google Shape;192;p23"/>
          <p:cNvSpPr txBox="1"/>
          <p:nvPr>
            <p:ph idx="1" type="body"/>
          </p:nvPr>
        </p:nvSpPr>
        <p:spPr>
          <a:xfrm>
            <a:off x="4944150" y="1623675"/>
            <a:ext cx="4068000" cy="2520000"/>
          </a:xfrm>
          <a:prstGeom prst="rect">
            <a:avLst/>
          </a:prstGeom>
          <a:solidFill>
            <a:srgbClr val="D9EAD3"/>
          </a:solidFill>
          <a:effectLst>
            <a:outerShdw blurRad="57150" rotWithShape="0" algn="bl" dir="3000000" dist="57150">
              <a:srgbClr val="000000">
                <a:alpha val="50000"/>
              </a:srgbClr>
            </a:outerShdw>
          </a:effectLst>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None/>
            </a:pPr>
            <a:r>
              <a:rPr lang="ja" sz="2000">
                <a:solidFill>
                  <a:schemeClr val="dk1"/>
                </a:solidFill>
              </a:rPr>
              <a:t>機能</a:t>
            </a:r>
            <a:endParaRPr sz="2000">
              <a:solidFill>
                <a:schemeClr val="dk1"/>
              </a:solidFill>
            </a:endParaRPr>
          </a:p>
          <a:p>
            <a:pPr indent="-346075" lvl="0" marL="457200" rtl="0" algn="l">
              <a:lnSpc>
                <a:spcPct val="115000"/>
              </a:lnSpc>
              <a:spcBef>
                <a:spcPts val="1200"/>
              </a:spcBef>
              <a:spcAft>
                <a:spcPts val="0"/>
              </a:spcAft>
              <a:buClr>
                <a:schemeClr val="dk1"/>
              </a:buClr>
              <a:buSzPct val="100000"/>
              <a:buChar char="●"/>
            </a:pPr>
            <a:r>
              <a:rPr lang="ja" sz="2000">
                <a:solidFill>
                  <a:schemeClr val="dk1"/>
                </a:solidFill>
              </a:rPr>
              <a:t>趣味を始めやすくする”チュートリアル”を購入できる</a:t>
            </a:r>
            <a:endParaRPr sz="2000">
              <a:solidFill>
                <a:schemeClr val="dk1"/>
              </a:solidFill>
            </a:endParaRPr>
          </a:p>
          <a:p>
            <a:pPr indent="-346075" lvl="0" marL="457200" rtl="0" algn="l">
              <a:lnSpc>
                <a:spcPct val="115000"/>
              </a:lnSpc>
              <a:spcBef>
                <a:spcPts val="1000"/>
              </a:spcBef>
              <a:spcAft>
                <a:spcPts val="0"/>
              </a:spcAft>
              <a:buClr>
                <a:schemeClr val="dk1"/>
              </a:buClr>
              <a:buSzPct val="100000"/>
              <a:buChar char="●"/>
            </a:pPr>
            <a:r>
              <a:rPr lang="ja" sz="2000">
                <a:solidFill>
                  <a:schemeClr val="dk1"/>
                </a:solidFill>
              </a:rPr>
              <a:t>自分の得意・好きな趣味の</a:t>
            </a:r>
            <a:br>
              <a:rPr lang="ja" sz="2000">
                <a:solidFill>
                  <a:schemeClr val="dk1"/>
                </a:solidFill>
              </a:rPr>
            </a:br>
            <a:r>
              <a:rPr lang="ja" sz="2000">
                <a:solidFill>
                  <a:schemeClr val="dk1"/>
                </a:solidFill>
              </a:rPr>
              <a:t>”</a:t>
            </a:r>
            <a:r>
              <a:rPr lang="ja" sz="2000">
                <a:solidFill>
                  <a:schemeClr val="dk1"/>
                </a:solidFill>
              </a:rPr>
              <a:t>チュートリアル”</a:t>
            </a:r>
            <a:r>
              <a:rPr lang="ja" sz="2000">
                <a:solidFill>
                  <a:schemeClr val="dk1"/>
                </a:solidFill>
              </a:rPr>
              <a:t>を</a:t>
            </a:r>
            <a:r>
              <a:rPr lang="ja" sz="2000">
                <a:solidFill>
                  <a:schemeClr val="dk1"/>
                </a:solidFill>
              </a:rPr>
              <a:t>出品</a:t>
            </a:r>
            <a:r>
              <a:rPr lang="ja" sz="2000">
                <a:solidFill>
                  <a:schemeClr val="dk1"/>
                </a:solidFill>
              </a:rPr>
              <a:t>できる</a:t>
            </a:r>
            <a:endParaRPr sz="2000">
              <a:solidFill>
                <a:schemeClr val="dk1"/>
              </a:solidFill>
            </a:endParaRPr>
          </a:p>
          <a:p>
            <a:pPr indent="-346075" lvl="0" marL="457200" rtl="0" algn="l">
              <a:lnSpc>
                <a:spcPct val="115000"/>
              </a:lnSpc>
              <a:spcBef>
                <a:spcPts val="1000"/>
              </a:spcBef>
              <a:spcAft>
                <a:spcPts val="0"/>
              </a:spcAft>
              <a:buClr>
                <a:schemeClr val="dk1"/>
              </a:buClr>
              <a:buSzPct val="100000"/>
              <a:buChar char="●"/>
            </a:pPr>
            <a:r>
              <a:rPr lang="ja" sz="2000">
                <a:solidFill>
                  <a:schemeClr val="dk1"/>
                </a:solidFill>
              </a:rPr>
              <a:t>チャット機能で誰かと趣味を</a:t>
            </a:r>
            <a:br>
              <a:rPr lang="ja" sz="2000">
                <a:solidFill>
                  <a:schemeClr val="dk1"/>
                </a:solidFill>
              </a:rPr>
            </a:br>
            <a:r>
              <a:rPr lang="ja" sz="2000">
                <a:solidFill>
                  <a:schemeClr val="dk1"/>
                </a:solidFill>
              </a:rPr>
              <a:t>始めたり、近況を共有できる</a:t>
            </a:r>
            <a:endParaRPr sz="2000">
              <a:solidFill>
                <a:schemeClr val="dk1"/>
              </a:solidFill>
            </a:endParaRPr>
          </a:p>
        </p:txBody>
      </p:sp>
      <p:sp>
        <p:nvSpPr>
          <p:cNvPr id="193" name="Google Shape;193;p23"/>
          <p:cNvSpPr txBox="1"/>
          <p:nvPr>
            <p:ph idx="1" type="body"/>
          </p:nvPr>
        </p:nvSpPr>
        <p:spPr>
          <a:xfrm>
            <a:off x="165500" y="1623675"/>
            <a:ext cx="4068000" cy="2520000"/>
          </a:xfrm>
          <a:prstGeom prst="rect">
            <a:avLst/>
          </a:prstGeom>
          <a:solidFill>
            <a:srgbClr val="F4CCCC"/>
          </a:solidFill>
          <a:effectLst>
            <a:outerShdw blurRad="57150" rotWithShape="0" algn="bl" dir="3000000" dist="571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ja" sz="2000">
                <a:solidFill>
                  <a:schemeClr val="dk1"/>
                </a:solidFill>
              </a:rPr>
              <a:t>課題</a:t>
            </a:r>
            <a:endParaRPr sz="2000">
              <a:solidFill>
                <a:schemeClr val="dk1"/>
              </a:solidFill>
            </a:endParaRPr>
          </a:p>
          <a:p>
            <a:pPr indent="-222250" lvl="0" marL="269999" rtl="0" algn="l">
              <a:lnSpc>
                <a:spcPct val="95000"/>
              </a:lnSpc>
              <a:spcBef>
                <a:spcPts val="1200"/>
              </a:spcBef>
              <a:spcAft>
                <a:spcPts val="0"/>
              </a:spcAft>
              <a:buClr>
                <a:schemeClr val="dk1"/>
              </a:buClr>
              <a:buSzPts val="2000"/>
              <a:buChar char="●"/>
            </a:pPr>
            <a:r>
              <a:rPr lang="ja" sz="2000">
                <a:solidFill>
                  <a:schemeClr val="dk1"/>
                </a:solidFill>
              </a:rPr>
              <a:t>何から始めればよいかわからず</a:t>
            </a:r>
            <a:br>
              <a:rPr lang="ja" sz="2000">
                <a:solidFill>
                  <a:schemeClr val="dk1"/>
                </a:solidFill>
              </a:rPr>
            </a:br>
            <a:r>
              <a:rPr lang="ja" sz="2000">
                <a:solidFill>
                  <a:schemeClr val="dk1"/>
                </a:solidFill>
              </a:rPr>
              <a:t>はじめの一歩を踏み出せない</a:t>
            </a:r>
            <a:endParaRPr sz="2000">
              <a:solidFill>
                <a:schemeClr val="dk1"/>
              </a:solidFill>
            </a:endParaRPr>
          </a:p>
          <a:p>
            <a:pPr indent="-222250" lvl="0" marL="269999" rtl="0" algn="l">
              <a:lnSpc>
                <a:spcPct val="95000"/>
              </a:lnSpc>
              <a:spcBef>
                <a:spcPts val="1000"/>
              </a:spcBef>
              <a:spcAft>
                <a:spcPts val="0"/>
              </a:spcAft>
              <a:buClr>
                <a:schemeClr val="dk1"/>
              </a:buClr>
              <a:buSzPts val="2000"/>
              <a:buChar char="●"/>
            </a:pPr>
            <a:r>
              <a:rPr lang="ja" sz="2000">
                <a:solidFill>
                  <a:schemeClr val="dk1"/>
                </a:solidFill>
              </a:rPr>
              <a:t>興味関心が広がらない</a:t>
            </a:r>
            <a:br>
              <a:rPr lang="ja" sz="2000">
                <a:solidFill>
                  <a:schemeClr val="dk1"/>
                </a:solidFill>
              </a:rPr>
            </a:br>
            <a:endParaRPr sz="2000">
              <a:solidFill>
                <a:schemeClr val="dk1"/>
              </a:solidFill>
            </a:endParaRPr>
          </a:p>
          <a:p>
            <a:pPr indent="-222250" lvl="0" marL="269999" rtl="0" algn="l">
              <a:lnSpc>
                <a:spcPct val="95000"/>
              </a:lnSpc>
              <a:spcBef>
                <a:spcPts val="0"/>
              </a:spcBef>
              <a:spcAft>
                <a:spcPts val="0"/>
              </a:spcAft>
              <a:buClr>
                <a:schemeClr val="dk1"/>
              </a:buClr>
              <a:buSzPts val="2000"/>
              <a:buChar char="●"/>
            </a:pPr>
            <a:r>
              <a:rPr lang="ja" sz="2000">
                <a:solidFill>
                  <a:schemeClr val="dk1"/>
                </a:solidFill>
              </a:rPr>
              <a:t>長続きしない</a:t>
            </a:r>
            <a:endParaRPr sz="2000">
              <a:solidFill>
                <a:schemeClr val="dk1"/>
              </a:solidFill>
            </a:endParaRPr>
          </a:p>
        </p:txBody>
      </p:sp>
      <p:sp>
        <p:nvSpPr>
          <p:cNvPr id="194" name="Google Shape;19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95" name="Google Shape;195;p23"/>
          <p:cNvSpPr/>
          <p:nvPr/>
        </p:nvSpPr>
        <p:spPr>
          <a:xfrm>
            <a:off x="4423850" y="2484225"/>
            <a:ext cx="419400" cy="651300"/>
          </a:xfrm>
          <a:prstGeom prst="rightArrow">
            <a:avLst>
              <a:gd fmla="val 50000" name="adj1"/>
              <a:gd fmla="val 10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ja"/>
              <a:t>サービス開発までのステップ</a:t>
            </a:r>
            <a:endParaRPr/>
          </a:p>
          <a:p>
            <a:pPr indent="0" lvl="0" marL="0" rtl="0" algn="l">
              <a:spcBef>
                <a:spcPts val="0"/>
              </a:spcBef>
              <a:spcAft>
                <a:spcPts val="0"/>
              </a:spcAft>
              <a:buNone/>
            </a:pPr>
            <a:r>
              <a:t/>
            </a:r>
            <a:endParaRPr/>
          </a:p>
        </p:txBody>
      </p:sp>
      <p:sp>
        <p:nvSpPr>
          <p:cNvPr id="201" name="Google Shape;20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grpSp>
        <p:nvGrpSpPr>
          <p:cNvPr id="202" name="Google Shape;202;p24"/>
          <p:cNvGrpSpPr/>
          <p:nvPr/>
        </p:nvGrpSpPr>
        <p:grpSpPr>
          <a:xfrm>
            <a:off x="17859" y="1170166"/>
            <a:ext cx="9097610" cy="3417228"/>
            <a:chOff x="0" y="1216500"/>
            <a:chExt cx="9133230" cy="3240000"/>
          </a:xfrm>
        </p:grpSpPr>
        <p:sp>
          <p:nvSpPr>
            <p:cNvPr id="203" name="Google Shape;203;p24"/>
            <p:cNvSpPr/>
            <p:nvPr/>
          </p:nvSpPr>
          <p:spPr>
            <a:xfrm>
              <a:off x="5964030" y="1216500"/>
              <a:ext cx="3169200" cy="3240000"/>
            </a:xfrm>
            <a:prstGeom prst="chevron">
              <a:avLst>
                <a:gd fmla="val 9117" name="adj"/>
              </a:avLst>
            </a:prstGeom>
            <a:solidFill>
              <a:srgbClr val="B7B7B7"/>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2981881" y="1216500"/>
              <a:ext cx="3169200" cy="3240000"/>
            </a:xfrm>
            <a:prstGeom prst="chevron">
              <a:avLst>
                <a:gd fmla="val 9117" name="adj"/>
              </a:avLst>
            </a:prstGeom>
            <a:solidFill>
              <a:srgbClr val="D9D9D9"/>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p:nvPr/>
          </p:nvSpPr>
          <p:spPr>
            <a:xfrm>
              <a:off x="0" y="1216500"/>
              <a:ext cx="3169200" cy="3240000"/>
            </a:xfrm>
            <a:prstGeom prst="chevron">
              <a:avLst>
                <a:gd fmla="val 9117" name="adj"/>
              </a:avLst>
            </a:prstGeom>
            <a:solidFill>
              <a:srgbClr val="F3F3F3"/>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txBox="1"/>
            <p:nvPr/>
          </p:nvSpPr>
          <p:spPr>
            <a:xfrm>
              <a:off x="109625" y="1254600"/>
              <a:ext cx="2959200" cy="437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ja" sz="1800" u="sng">
                  <a:solidFill>
                    <a:srgbClr val="434343"/>
                  </a:solidFill>
                </a:rPr>
                <a:t>価値シナリオ</a:t>
              </a:r>
              <a:endParaRPr b="1">
                <a:solidFill>
                  <a:srgbClr val="434343"/>
                </a:solidFill>
              </a:endParaRPr>
            </a:p>
          </p:txBody>
        </p:sp>
        <p:sp>
          <p:nvSpPr>
            <p:cNvPr id="207" name="Google Shape;207;p24"/>
            <p:cNvSpPr txBox="1"/>
            <p:nvPr/>
          </p:nvSpPr>
          <p:spPr>
            <a:xfrm>
              <a:off x="3118850" y="1254600"/>
              <a:ext cx="2909400" cy="437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ja" sz="1800" u="sng">
                  <a:solidFill>
                    <a:srgbClr val="434343"/>
                  </a:solidFill>
                </a:rPr>
                <a:t>機能シナリオ</a:t>
              </a:r>
              <a:endParaRPr>
                <a:solidFill>
                  <a:srgbClr val="434343"/>
                </a:solidFill>
              </a:endParaRPr>
            </a:p>
          </p:txBody>
        </p:sp>
        <p:sp>
          <p:nvSpPr>
            <p:cNvPr id="208" name="Google Shape;208;p24"/>
            <p:cNvSpPr txBox="1"/>
            <p:nvPr/>
          </p:nvSpPr>
          <p:spPr>
            <a:xfrm>
              <a:off x="5962325" y="1254600"/>
              <a:ext cx="2959200" cy="437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ja" sz="1800" u="sng">
                  <a:solidFill>
                    <a:srgbClr val="434343"/>
                  </a:solidFill>
                </a:rPr>
                <a:t>ユーザーストーリーマップ</a:t>
              </a:r>
              <a:endParaRPr b="1" sz="1800" u="sng">
                <a:solidFill>
                  <a:srgbClr val="434343"/>
                </a:solidFill>
              </a:endParaRPr>
            </a:p>
          </p:txBody>
        </p:sp>
        <p:sp>
          <p:nvSpPr>
            <p:cNvPr id="209" name="Google Shape;209;p24"/>
            <p:cNvSpPr txBox="1"/>
            <p:nvPr/>
          </p:nvSpPr>
          <p:spPr>
            <a:xfrm>
              <a:off x="220925" y="3528000"/>
              <a:ext cx="2719200" cy="739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ja" sz="1800">
                  <a:solidFill>
                    <a:schemeClr val="dk1"/>
                  </a:solidFill>
                  <a:latin typeface="Inter"/>
                  <a:ea typeface="Inter"/>
                  <a:cs typeface="Inter"/>
                  <a:sym typeface="Inter"/>
                </a:rPr>
                <a:t>ユーザーが得られる</a:t>
              </a:r>
              <a:br>
                <a:rPr lang="ja" sz="1800">
                  <a:solidFill>
                    <a:schemeClr val="dk1"/>
                  </a:solidFill>
                  <a:latin typeface="Inter"/>
                  <a:ea typeface="Inter"/>
                  <a:cs typeface="Inter"/>
                  <a:sym typeface="Inter"/>
                </a:rPr>
              </a:br>
              <a:r>
                <a:rPr lang="ja" sz="1800">
                  <a:solidFill>
                    <a:schemeClr val="dk1"/>
                  </a:solidFill>
                  <a:latin typeface="Inter"/>
                  <a:ea typeface="Inter"/>
                  <a:cs typeface="Inter"/>
                  <a:sym typeface="Inter"/>
                </a:rPr>
                <a:t>価値を可視化</a:t>
              </a:r>
              <a:endParaRPr sz="1800">
                <a:solidFill>
                  <a:schemeClr val="dk1"/>
                </a:solidFill>
                <a:latin typeface="Inter"/>
                <a:ea typeface="Inter"/>
                <a:cs typeface="Inter"/>
                <a:sym typeface="Inter"/>
              </a:endParaRPr>
            </a:p>
          </p:txBody>
        </p:sp>
        <p:sp>
          <p:nvSpPr>
            <p:cNvPr id="210" name="Google Shape;210;p24"/>
            <p:cNvSpPr txBox="1"/>
            <p:nvPr/>
          </p:nvSpPr>
          <p:spPr>
            <a:xfrm>
              <a:off x="3157650" y="3548700"/>
              <a:ext cx="2794500" cy="7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1800">
                  <a:solidFill>
                    <a:schemeClr val="dk1"/>
                  </a:solidFill>
                  <a:latin typeface="Inter"/>
                  <a:ea typeface="Inter"/>
                  <a:cs typeface="Inter"/>
                  <a:sym typeface="Inter"/>
                </a:rPr>
                <a:t>表示画面や画面遷移の</a:t>
              </a:r>
              <a:endParaRPr sz="1800">
                <a:solidFill>
                  <a:schemeClr val="dk1"/>
                </a:solidFill>
                <a:latin typeface="Inter"/>
                <a:ea typeface="Inter"/>
                <a:cs typeface="Inter"/>
                <a:sym typeface="Inter"/>
              </a:endParaRPr>
            </a:p>
            <a:p>
              <a:pPr indent="0" lvl="0" marL="0" rtl="0" algn="ctr">
                <a:spcBef>
                  <a:spcPts val="0"/>
                </a:spcBef>
                <a:spcAft>
                  <a:spcPts val="0"/>
                </a:spcAft>
                <a:buNone/>
              </a:pPr>
              <a:r>
                <a:rPr lang="ja" sz="1800">
                  <a:solidFill>
                    <a:schemeClr val="dk1"/>
                  </a:solidFill>
                  <a:latin typeface="Inter"/>
                  <a:ea typeface="Inter"/>
                  <a:cs typeface="Inter"/>
                  <a:sym typeface="Inter"/>
                </a:rPr>
                <a:t>イメージを具体化</a:t>
              </a:r>
              <a:endParaRPr sz="1800">
                <a:solidFill>
                  <a:schemeClr val="dk1"/>
                </a:solidFill>
                <a:latin typeface="Inter"/>
                <a:ea typeface="Inter"/>
                <a:cs typeface="Inter"/>
                <a:sym typeface="Inter"/>
              </a:endParaRPr>
            </a:p>
          </p:txBody>
        </p:sp>
        <p:sp>
          <p:nvSpPr>
            <p:cNvPr id="211" name="Google Shape;211;p24"/>
            <p:cNvSpPr txBox="1"/>
            <p:nvPr/>
          </p:nvSpPr>
          <p:spPr>
            <a:xfrm>
              <a:off x="6169380" y="3550738"/>
              <a:ext cx="2604000" cy="7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1800">
                  <a:solidFill>
                    <a:schemeClr val="dk1"/>
                  </a:solidFill>
                </a:rPr>
                <a:t>ユーザの行動と</a:t>
              </a:r>
              <a:endParaRPr sz="1800">
                <a:solidFill>
                  <a:schemeClr val="dk1"/>
                </a:solidFill>
              </a:endParaRPr>
            </a:p>
            <a:p>
              <a:pPr indent="0" lvl="0" marL="0" rtl="0" algn="ctr">
                <a:spcBef>
                  <a:spcPts val="0"/>
                </a:spcBef>
                <a:spcAft>
                  <a:spcPts val="0"/>
                </a:spcAft>
                <a:buNone/>
              </a:pPr>
              <a:r>
                <a:rPr lang="ja" sz="1800">
                  <a:solidFill>
                    <a:schemeClr val="dk1"/>
                  </a:solidFill>
                </a:rPr>
                <a:t>必要な機能を</a:t>
              </a:r>
              <a:r>
                <a:rPr lang="ja" sz="1800">
                  <a:solidFill>
                    <a:schemeClr val="dk1"/>
                  </a:solidFill>
                </a:rPr>
                <a:t>可視化</a:t>
              </a:r>
              <a:endParaRPr sz="1800">
                <a:solidFill>
                  <a:schemeClr val="dk2"/>
                </a:solidFill>
              </a:endParaRPr>
            </a:p>
          </p:txBody>
        </p:sp>
        <p:pic>
          <p:nvPicPr>
            <p:cNvPr id="212" name="Google Shape;212;p24"/>
            <p:cNvPicPr preferRelativeResize="0"/>
            <p:nvPr/>
          </p:nvPicPr>
          <p:blipFill rotWithShape="1">
            <a:blip r:embed="rId3">
              <a:alphaModFix/>
            </a:blip>
            <a:srcRect b="0" l="0" r="0" t="13322"/>
            <a:stretch/>
          </p:blipFill>
          <p:spPr>
            <a:xfrm>
              <a:off x="361422" y="1695075"/>
              <a:ext cx="2567216" cy="1745213"/>
            </a:xfrm>
            <a:prstGeom prst="rect">
              <a:avLst/>
            </a:prstGeom>
            <a:noFill/>
            <a:ln>
              <a:noFill/>
            </a:ln>
          </p:spPr>
        </p:pic>
        <p:pic>
          <p:nvPicPr>
            <p:cNvPr id="213" name="Google Shape;213;p24"/>
            <p:cNvPicPr preferRelativeResize="0"/>
            <p:nvPr/>
          </p:nvPicPr>
          <p:blipFill rotWithShape="1">
            <a:blip r:embed="rId4">
              <a:alphaModFix/>
            </a:blip>
            <a:srcRect b="6454" l="10602" r="12621" t="0"/>
            <a:stretch/>
          </p:blipFill>
          <p:spPr>
            <a:xfrm>
              <a:off x="2341975" y="1426548"/>
              <a:ext cx="431200" cy="411249"/>
            </a:xfrm>
            <a:prstGeom prst="rect">
              <a:avLst/>
            </a:prstGeom>
            <a:noFill/>
            <a:ln>
              <a:noFill/>
            </a:ln>
          </p:spPr>
        </p:pic>
        <p:pic>
          <p:nvPicPr>
            <p:cNvPr id="214" name="Google Shape;214;p24"/>
            <p:cNvPicPr preferRelativeResize="0"/>
            <p:nvPr/>
          </p:nvPicPr>
          <p:blipFill rotWithShape="1">
            <a:blip r:embed="rId5">
              <a:alphaModFix/>
            </a:blip>
            <a:srcRect b="34631" l="1674" r="40367" t="0"/>
            <a:stretch/>
          </p:blipFill>
          <p:spPr>
            <a:xfrm>
              <a:off x="3306100" y="1684300"/>
              <a:ext cx="2603999" cy="1755701"/>
            </a:xfrm>
            <a:prstGeom prst="rect">
              <a:avLst/>
            </a:prstGeom>
            <a:noFill/>
            <a:ln>
              <a:noFill/>
            </a:ln>
          </p:spPr>
        </p:pic>
        <p:pic>
          <p:nvPicPr>
            <p:cNvPr id="215" name="Google Shape;215;p24"/>
            <p:cNvPicPr preferRelativeResize="0"/>
            <p:nvPr/>
          </p:nvPicPr>
          <p:blipFill rotWithShape="1">
            <a:blip r:embed="rId6">
              <a:alphaModFix/>
            </a:blip>
            <a:srcRect b="8348" l="1322" r="18025" t="2841"/>
            <a:stretch/>
          </p:blipFill>
          <p:spPr>
            <a:xfrm>
              <a:off x="6262575" y="1702450"/>
              <a:ext cx="2663502" cy="171940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idx="12" type="sldNum"/>
          </p:nvPr>
        </p:nvSpPr>
        <p:spPr>
          <a:xfrm>
            <a:off x="8376083" y="466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221" name="Google Shape;221;p25"/>
          <p:cNvPicPr preferRelativeResize="0"/>
          <p:nvPr/>
        </p:nvPicPr>
        <p:blipFill rotWithShape="1">
          <a:blip r:embed="rId3">
            <a:alphaModFix/>
          </a:blip>
          <a:srcRect b="45668" l="5104" r="49997" t="20816"/>
          <a:stretch/>
        </p:blipFill>
        <p:spPr>
          <a:xfrm>
            <a:off x="1078575" y="1065825"/>
            <a:ext cx="3254973" cy="1723876"/>
          </a:xfrm>
          <a:prstGeom prst="rect">
            <a:avLst/>
          </a:prstGeom>
          <a:noFill/>
          <a:ln cap="flat" cmpd="sng" w="38100">
            <a:solidFill>
              <a:srgbClr val="F4CCCC"/>
            </a:solidFill>
            <a:prstDash val="solid"/>
            <a:round/>
            <a:headEnd len="sm" w="sm" type="none"/>
            <a:tailEnd len="sm" w="sm" type="none"/>
          </a:ln>
        </p:spPr>
      </p:pic>
      <p:pic>
        <p:nvPicPr>
          <p:cNvPr id="222" name="Google Shape;222;p25"/>
          <p:cNvPicPr preferRelativeResize="0"/>
          <p:nvPr/>
        </p:nvPicPr>
        <p:blipFill rotWithShape="1">
          <a:blip r:embed="rId3">
            <a:alphaModFix/>
          </a:blip>
          <a:srcRect b="1133" l="50262" r="1542" t="53869"/>
          <a:stretch/>
        </p:blipFill>
        <p:spPr>
          <a:xfrm>
            <a:off x="4746175" y="2883775"/>
            <a:ext cx="3340677" cy="2129226"/>
          </a:xfrm>
          <a:prstGeom prst="rect">
            <a:avLst/>
          </a:prstGeom>
          <a:noFill/>
          <a:ln cap="flat" cmpd="sng" w="38100">
            <a:solidFill>
              <a:srgbClr val="B6D7A8"/>
            </a:solidFill>
            <a:prstDash val="solid"/>
            <a:round/>
            <a:headEnd len="sm" w="sm" type="none"/>
            <a:tailEnd len="sm" w="sm" type="none"/>
          </a:ln>
        </p:spPr>
      </p:pic>
      <p:pic>
        <p:nvPicPr>
          <p:cNvPr id="223" name="Google Shape;223;p25"/>
          <p:cNvPicPr preferRelativeResize="0"/>
          <p:nvPr/>
        </p:nvPicPr>
        <p:blipFill rotWithShape="1">
          <a:blip r:embed="rId3">
            <a:alphaModFix/>
          </a:blip>
          <a:srcRect b="0" l="2351" r="49352" t="55052"/>
          <a:stretch/>
        </p:blipFill>
        <p:spPr>
          <a:xfrm>
            <a:off x="1057150" y="2881015"/>
            <a:ext cx="3297823" cy="2177575"/>
          </a:xfrm>
          <a:prstGeom prst="rect">
            <a:avLst/>
          </a:prstGeom>
          <a:noFill/>
          <a:ln cap="flat" cmpd="sng" w="38100">
            <a:solidFill>
              <a:srgbClr val="C9DAF8"/>
            </a:solidFill>
            <a:prstDash val="solid"/>
            <a:round/>
            <a:headEnd len="sm" w="sm" type="none"/>
            <a:tailEnd len="sm" w="sm" type="none"/>
          </a:ln>
        </p:spPr>
      </p:pic>
      <p:pic>
        <p:nvPicPr>
          <p:cNvPr id="224" name="Google Shape;224;p25"/>
          <p:cNvPicPr preferRelativeResize="0"/>
          <p:nvPr/>
        </p:nvPicPr>
        <p:blipFill rotWithShape="1">
          <a:blip r:embed="rId3">
            <a:alphaModFix/>
          </a:blip>
          <a:srcRect b="45808" l="50188" r="1516" t="19836"/>
          <a:stretch/>
        </p:blipFill>
        <p:spPr>
          <a:xfrm>
            <a:off x="4746175" y="1065824"/>
            <a:ext cx="3340677" cy="1723876"/>
          </a:xfrm>
          <a:prstGeom prst="rect">
            <a:avLst/>
          </a:prstGeom>
          <a:noFill/>
          <a:ln cap="flat" cmpd="sng" w="38100">
            <a:solidFill>
              <a:srgbClr val="FFE599"/>
            </a:solidFill>
            <a:prstDash val="solid"/>
            <a:round/>
            <a:headEnd len="sm" w="sm" type="none"/>
            <a:tailEnd len="sm" w="sm" type="none"/>
          </a:ln>
        </p:spPr>
      </p:pic>
      <p:sp>
        <p:nvSpPr>
          <p:cNvPr id="225" name="Google Shape;225;p25"/>
          <p:cNvSpPr/>
          <p:nvPr/>
        </p:nvSpPr>
        <p:spPr>
          <a:xfrm>
            <a:off x="859075" y="882000"/>
            <a:ext cx="1800000" cy="360000"/>
          </a:xfrm>
          <a:prstGeom prst="flowChartAlternateProcess">
            <a:avLst/>
          </a:prstGeom>
          <a:solidFill>
            <a:srgbClr val="F4CCCC"/>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ja" sz="1600"/>
              <a:t>1.</a:t>
            </a:r>
            <a:r>
              <a:rPr b="1" lang="ja" sz="1600"/>
              <a:t>ISSUE/WANTS</a:t>
            </a:r>
            <a:endParaRPr b="1" sz="1600"/>
          </a:p>
        </p:txBody>
      </p:sp>
      <p:sp>
        <p:nvSpPr>
          <p:cNvPr id="226" name="Google Shape;226;p25"/>
          <p:cNvSpPr/>
          <p:nvPr/>
        </p:nvSpPr>
        <p:spPr>
          <a:xfrm>
            <a:off x="4548100" y="882000"/>
            <a:ext cx="1800000" cy="360000"/>
          </a:xfrm>
          <a:prstGeom prst="flowChartAlternateProcess">
            <a:avLst/>
          </a:prstGeom>
          <a:solidFill>
            <a:srgbClr val="FFE599"/>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600"/>
              <a:t>2.TRIGGER</a:t>
            </a:r>
            <a:endParaRPr b="1" sz="1600"/>
          </a:p>
        </p:txBody>
      </p:sp>
      <p:sp>
        <p:nvSpPr>
          <p:cNvPr id="227" name="Google Shape;227;p25"/>
          <p:cNvSpPr/>
          <p:nvPr/>
        </p:nvSpPr>
        <p:spPr>
          <a:xfrm>
            <a:off x="859075" y="2772000"/>
            <a:ext cx="1764000" cy="360000"/>
          </a:xfrm>
          <a:prstGeom prst="flowChartAlternateProcess">
            <a:avLst/>
          </a:prstGeom>
          <a:solidFill>
            <a:srgbClr val="C9DAF8"/>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600"/>
              <a:t>3.ACTION</a:t>
            </a:r>
            <a:endParaRPr b="1" sz="1600"/>
          </a:p>
        </p:txBody>
      </p:sp>
      <p:sp>
        <p:nvSpPr>
          <p:cNvPr id="228" name="Google Shape;228;p25"/>
          <p:cNvSpPr/>
          <p:nvPr/>
        </p:nvSpPr>
        <p:spPr>
          <a:xfrm>
            <a:off x="4548100" y="2772000"/>
            <a:ext cx="1800000" cy="360000"/>
          </a:xfrm>
          <a:prstGeom prst="flowChartAlternateProcess">
            <a:avLst/>
          </a:prstGeom>
          <a:solidFill>
            <a:srgbClr val="B6D7A8"/>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600"/>
              <a:t>4.GOAL</a:t>
            </a:r>
            <a:endParaRPr b="1" sz="1600"/>
          </a:p>
        </p:txBody>
      </p:sp>
      <p:sp>
        <p:nvSpPr>
          <p:cNvPr id="229" name="Google Shape;229;p25"/>
          <p:cNvSpPr txBox="1"/>
          <p:nvPr>
            <p:ph type="title"/>
          </p:nvPr>
        </p:nvSpPr>
        <p:spPr>
          <a:xfrm>
            <a:off x="311700" y="423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価値シナリオ</a:t>
            </a:r>
            <a:endParaRPr/>
          </a:p>
        </p:txBody>
      </p:sp>
      <p:grpSp>
        <p:nvGrpSpPr>
          <p:cNvPr id="230" name="Google Shape;230;p25"/>
          <p:cNvGrpSpPr/>
          <p:nvPr/>
        </p:nvGrpSpPr>
        <p:grpSpPr>
          <a:xfrm>
            <a:off x="4612256" y="82076"/>
            <a:ext cx="1972198" cy="784315"/>
            <a:chOff x="2815600" y="45600"/>
            <a:chExt cx="2063400" cy="790800"/>
          </a:xfrm>
        </p:grpSpPr>
        <p:sp>
          <p:nvSpPr>
            <p:cNvPr id="231" name="Google Shape;231;p25"/>
            <p:cNvSpPr/>
            <p:nvPr/>
          </p:nvSpPr>
          <p:spPr>
            <a:xfrm>
              <a:off x="2815600" y="45600"/>
              <a:ext cx="804900" cy="790800"/>
            </a:xfrm>
            <a:prstGeom prst="chevron">
              <a:avLst>
                <a:gd fmla="val 26040" name="adj"/>
              </a:avLst>
            </a:prstGeom>
            <a:solidFill>
              <a:schemeClr val="lt2"/>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価値</a:t>
              </a:r>
              <a:endParaRPr/>
            </a:p>
          </p:txBody>
        </p:sp>
        <p:sp>
          <p:nvSpPr>
            <p:cNvPr id="232" name="Google Shape;232;p25"/>
            <p:cNvSpPr/>
            <p:nvPr/>
          </p:nvSpPr>
          <p:spPr>
            <a:xfrm>
              <a:off x="3444850" y="45600"/>
              <a:ext cx="804900" cy="790800"/>
            </a:xfrm>
            <a:prstGeom prst="chevron">
              <a:avLst>
                <a:gd fmla="val 2604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機能</a:t>
              </a:r>
              <a:endParaRPr/>
            </a:p>
          </p:txBody>
        </p:sp>
        <p:sp>
          <p:nvSpPr>
            <p:cNvPr id="233" name="Google Shape;233;p25"/>
            <p:cNvSpPr/>
            <p:nvPr/>
          </p:nvSpPr>
          <p:spPr>
            <a:xfrm>
              <a:off x="4074100" y="45600"/>
              <a:ext cx="804900" cy="790800"/>
            </a:xfrm>
            <a:prstGeom prst="chevron">
              <a:avLst>
                <a:gd fmla="val 2604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700"/>
                <a:t>ユー</a:t>
              </a:r>
              <a:endParaRPr sz="700"/>
            </a:p>
            <a:p>
              <a:pPr indent="0" lvl="0" marL="0" rtl="0" algn="l">
                <a:spcBef>
                  <a:spcPts val="0"/>
                </a:spcBef>
                <a:spcAft>
                  <a:spcPts val="0"/>
                </a:spcAft>
                <a:buNone/>
              </a:pPr>
              <a:r>
                <a:rPr lang="ja" sz="700"/>
                <a:t>ザー</a:t>
              </a:r>
              <a:endParaRPr sz="700"/>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ユーザーストーリーマップ</a:t>
            </a:r>
            <a:endParaRPr/>
          </a:p>
          <a:p>
            <a:pPr indent="0" lvl="0" marL="0" rtl="0" algn="l">
              <a:spcBef>
                <a:spcPts val="0"/>
              </a:spcBef>
              <a:spcAft>
                <a:spcPts val="0"/>
              </a:spcAft>
              <a:buNone/>
            </a:pPr>
            <a:r>
              <a:t/>
            </a:r>
            <a:endParaRPr/>
          </a:p>
        </p:txBody>
      </p:sp>
      <p:sp>
        <p:nvSpPr>
          <p:cNvPr id="239" name="Google Shape;23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240" name="Google Shape;240;p26"/>
          <p:cNvPicPr preferRelativeResize="0"/>
          <p:nvPr/>
        </p:nvPicPr>
        <p:blipFill>
          <a:blip r:embed="rId3">
            <a:alphaModFix/>
          </a:blip>
          <a:stretch>
            <a:fillRect/>
          </a:stretch>
        </p:blipFill>
        <p:spPr>
          <a:xfrm>
            <a:off x="449500" y="1133750"/>
            <a:ext cx="8167655" cy="3620536"/>
          </a:xfrm>
          <a:prstGeom prst="rect">
            <a:avLst/>
          </a:prstGeom>
          <a:noFill/>
          <a:ln>
            <a:noFill/>
          </a:ln>
        </p:spPr>
      </p:pic>
      <p:cxnSp>
        <p:nvCxnSpPr>
          <p:cNvPr id="241" name="Google Shape;241;p26"/>
          <p:cNvCxnSpPr/>
          <p:nvPr/>
        </p:nvCxnSpPr>
        <p:spPr>
          <a:xfrm>
            <a:off x="77350" y="2774750"/>
            <a:ext cx="8952900" cy="0"/>
          </a:xfrm>
          <a:prstGeom prst="straightConnector1">
            <a:avLst/>
          </a:prstGeom>
          <a:noFill/>
          <a:ln cap="flat" cmpd="sng" w="28575">
            <a:solidFill>
              <a:srgbClr val="FF0000"/>
            </a:solidFill>
            <a:prstDash val="solid"/>
            <a:round/>
            <a:headEnd len="med" w="med" type="none"/>
            <a:tailEnd len="med" w="med" type="none"/>
          </a:ln>
        </p:spPr>
      </p:cxnSp>
      <p:sp>
        <p:nvSpPr>
          <p:cNvPr id="242" name="Google Shape;242;p26"/>
          <p:cNvSpPr txBox="1"/>
          <p:nvPr/>
        </p:nvSpPr>
        <p:spPr>
          <a:xfrm>
            <a:off x="5085500" y="2059350"/>
            <a:ext cx="20595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3800">
                <a:solidFill>
                  <a:srgbClr val="FF0000"/>
                </a:solidFill>
              </a:rPr>
              <a:t>↑</a:t>
            </a:r>
            <a:r>
              <a:rPr lang="ja" sz="3800">
                <a:solidFill>
                  <a:srgbClr val="FF0000"/>
                </a:solidFill>
              </a:rPr>
              <a:t>MVP</a:t>
            </a:r>
            <a:endParaRPr sz="3800">
              <a:solidFill>
                <a:srgbClr val="FF0000"/>
              </a:solidFill>
            </a:endParaRPr>
          </a:p>
        </p:txBody>
      </p:sp>
      <p:sp>
        <p:nvSpPr>
          <p:cNvPr id="243" name="Google Shape;243;p26"/>
          <p:cNvSpPr/>
          <p:nvPr/>
        </p:nvSpPr>
        <p:spPr>
          <a:xfrm>
            <a:off x="1093675" y="1248750"/>
            <a:ext cx="3427500" cy="150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6"/>
          <p:cNvGrpSpPr/>
          <p:nvPr/>
        </p:nvGrpSpPr>
        <p:grpSpPr>
          <a:xfrm>
            <a:off x="4612256" y="82076"/>
            <a:ext cx="1972198" cy="784315"/>
            <a:chOff x="2815600" y="45600"/>
            <a:chExt cx="2063400" cy="790800"/>
          </a:xfrm>
        </p:grpSpPr>
        <p:sp>
          <p:nvSpPr>
            <p:cNvPr id="245" name="Google Shape;245;p26"/>
            <p:cNvSpPr/>
            <p:nvPr/>
          </p:nvSpPr>
          <p:spPr>
            <a:xfrm>
              <a:off x="2815600" y="45600"/>
              <a:ext cx="804900" cy="790800"/>
            </a:xfrm>
            <a:prstGeom prst="chevron">
              <a:avLst>
                <a:gd fmla="val 2604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価値</a:t>
              </a:r>
              <a:endParaRPr/>
            </a:p>
          </p:txBody>
        </p:sp>
        <p:sp>
          <p:nvSpPr>
            <p:cNvPr id="246" name="Google Shape;246;p26"/>
            <p:cNvSpPr/>
            <p:nvPr/>
          </p:nvSpPr>
          <p:spPr>
            <a:xfrm>
              <a:off x="3444850" y="45600"/>
              <a:ext cx="804900" cy="790800"/>
            </a:xfrm>
            <a:prstGeom prst="chevron">
              <a:avLst>
                <a:gd fmla="val 2604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機能</a:t>
              </a:r>
              <a:endParaRPr/>
            </a:p>
          </p:txBody>
        </p:sp>
        <p:sp>
          <p:nvSpPr>
            <p:cNvPr id="247" name="Google Shape;247;p26"/>
            <p:cNvSpPr/>
            <p:nvPr/>
          </p:nvSpPr>
          <p:spPr>
            <a:xfrm>
              <a:off x="4074100" y="45600"/>
              <a:ext cx="804900" cy="790800"/>
            </a:xfrm>
            <a:prstGeom prst="chevron">
              <a:avLst>
                <a:gd fmla="val 26040" name="adj"/>
              </a:avLst>
            </a:prstGeom>
            <a:solidFill>
              <a:schemeClr val="lt2"/>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700"/>
                <a:t>ユー</a:t>
              </a:r>
              <a:endParaRPr sz="700"/>
            </a:p>
            <a:p>
              <a:pPr indent="0" lvl="0" marL="0" rtl="0" algn="l">
                <a:spcBef>
                  <a:spcPts val="0"/>
                </a:spcBef>
                <a:spcAft>
                  <a:spcPts val="0"/>
                </a:spcAft>
                <a:buNone/>
              </a:pPr>
              <a:r>
                <a:rPr lang="ja" sz="700"/>
                <a:t>ザー</a:t>
              </a:r>
              <a:endParaRPr sz="7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8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使った技術とシステム構成</a:t>
            </a:r>
            <a:endParaRPr/>
          </a:p>
        </p:txBody>
      </p:sp>
      <p:sp>
        <p:nvSpPr>
          <p:cNvPr id="253" name="Google Shape;253;p27"/>
          <p:cNvSpPr txBox="1"/>
          <p:nvPr>
            <p:ph idx="12" type="sldNum"/>
          </p:nvPr>
        </p:nvSpPr>
        <p:spPr>
          <a:xfrm>
            <a:off x="82438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254" name="Google Shape;254;p27"/>
          <p:cNvPicPr preferRelativeResize="0"/>
          <p:nvPr/>
        </p:nvPicPr>
        <p:blipFill>
          <a:blip r:embed="rId3">
            <a:alphaModFix/>
          </a:blip>
          <a:stretch>
            <a:fillRect/>
          </a:stretch>
        </p:blipFill>
        <p:spPr>
          <a:xfrm>
            <a:off x="415000" y="2839450"/>
            <a:ext cx="746475" cy="746475"/>
          </a:xfrm>
          <a:prstGeom prst="rect">
            <a:avLst/>
          </a:prstGeom>
          <a:noFill/>
          <a:ln>
            <a:noFill/>
          </a:ln>
        </p:spPr>
      </p:pic>
      <p:pic>
        <p:nvPicPr>
          <p:cNvPr id="255" name="Google Shape;255;p27"/>
          <p:cNvPicPr preferRelativeResize="0"/>
          <p:nvPr/>
        </p:nvPicPr>
        <p:blipFill rotWithShape="1">
          <a:blip r:embed="rId4">
            <a:alphaModFix/>
          </a:blip>
          <a:srcRect b="0" l="0" r="0" t="0"/>
          <a:stretch/>
        </p:blipFill>
        <p:spPr>
          <a:xfrm>
            <a:off x="2073364" y="2869451"/>
            <a:ext cx="699669" cy="686486"/>
          </a:xfrm>
          <a:prstGeom prst="rect">
            <a:avLst/>
          </a:prstGeom>
          <a:noFill/>
          <a:ln>
            <a:noFill/>
          </a:ln>
        </p:spPr>
      </p:pic>
      <p:pic>
        <p:nvPicPr>
          <p:cNvPr id="256" name="Google Shape;256;p27"/>
          <p:cNvPicPr preferRelativeResize="0"/>
          <p:nvPr/>
        </p:nvPicPr>
        <p:blipFill rotWithShape="1">
          <a:blip r:embed="rId5">
            <a:alphaModFix/>
          </a:blip>
          <a:srcRect b="0" l="0" r="0" t="0"/>
          <a:stretch/>
        </p:blipFill>
        <p:spPr>
          <a:xfrm>
            <a:off x="2073362" y="1713500"/>
            <a:ext cx="699669" cy="686486"/>
          </a:xfrm>
          <a:prstGeom prst="rect">
            <a:avLst/>
          </a:prstGeom>
          <a:noFill/>
          <a:ln>
            <a:noFill/>
          </a:ln>
        </p:spPr>
      </p:pic>
      <p:pic>
        <p:nvPicPr>
          <p:cNvPr id="257" name="Google Shape;257;p27"/>
          <p:cNvPicPr preferRelativeResize="0"/>
          <p:nvPr/>
        </p:nvPicPr>
        <p:blipFill>
          <a:blip r:embed="rId6">
            <a:alphaModFix/>
          </a:blip>
          <a:stretch>
            <a:fillRect/>
          </a:stretch>
        </p:blipFill>
        <p:spPr>
          <a:xfrm>
            <a:off x="7082105" y="3551106"/>
            <a:ext cx="879125" cy="946750"/>
          </a:xfrm>
          <a:prstGeom prst="rect">
            <a:avLst/>
          </a:prstGeom>
          <a:noFill/>
          <a:ln>
            <a:noFill/>
          </a:ln>
        </p:spPr>
      </p:pic>
      <p:pic>
        <p:nvPicPr>
          <p:cNvPr id="258" name="Google Shape;258;p27"/>
          <p:cNvPicPr preferRelativeResize="0"/>
          <p:nvPr/>
        </p:nvPicPr>
        <p:blipFill>
          <a:blip r:embed="rId7">
            <a:alphaModFix/>
          </a:blip>
          <a:stretch>
            <a:fillRect/>
          </a:stretch>
        </p:blipFill>
        <p:spPr>
          <a:xfrm>
            <a:off x="8187900" y="2882351"/>
            <a:ext cx="660624" cy="660624"/>
          </a:xfrm>
          <a:prstGeom prst="rect">
            <a:avLst/>
          </a:prstGeom>
          <a:noFill/>
          <a:ln>
            <a:noFill/>
          </a:ln>
        </p:spPr>
      </p:pic>
      <p:pic>
        <p:nvPicPr>
          <p:cNvPr id="259" name="Google Shape;259;p27"/>
          <p:cNvPicPr preferRelativeResize="0"/>
          <p:nvPr/>
        </p:nvPicPr>
        <p:blipFill rotWithShape="1">
          <a:blip r:embed="rId8">
            <a:alphaModFix/>
          </a:blip>
          <a:srcRect b="0" l="0" r="0" t="0"/>
          <a:stretch/>
        </p:blipFill>
        <p:spPr>
          <a:xfrm>
            <a:off x="3403320" y="1713493"/>
            <a:ext cx="699669" cy="686486"/>
          </a:xfrm>
          <a:prstGeom prst="rect">
            <a:avLst/>
          </a:prstGeom>
          <a:noFill/>
          <a:ln>
            <a:noFill/>
          </a:ln>
        </p:spPr>
      </p:pic>
      <p:pic>
        <p:nvPicPr>
          <p:cNvPr id="260" name="Google Shape;260;p27"/>
          <p:cNvPicPr preferRelativeResize="0"/>
          <p:nvPr/>
        </p:nvPicPr>
        <p:blipFill rotWithShape="1">
          <a:blip r:embed="rId9">
            <a:alphaModFix/>
          </a:blip>
          <a:srcRect b="0" l="0" r="0" t="0"/>
          <a:stretch/>
        </p:blipFill>
        <p:spPr>
          <a:xfrm>
            <a:off x="4733358" y="1713493"/>
            <a:ext cx="699669" cy="686486"/>
          </a:xfrm>
          <a:prstGeom prst="rect">
            <a:avLst/>
          </a:prstGeom>
          <a:noFill/>
          <a:ln>
            <a:noFill/>
          </a:ln>
        </p:spPr>
      </p:pic>
      <p:sp>
        <p:nvSpPr>
          <p:cNvPr id="261" name="Google Shape;261;p27"/>
          <p:cNvSpPr/>
          <p:nvPr/>
        </p:nvSpPr>
        <p:spPr>
          <a:xfrm>
            <a:off x="6886575" y="1314953"/>
            <a:ext cx="1176300" cy="217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27"/>
          <p:cNvPicPr preferRelativeResize="0"/>
          <p:nvPr/>
        </p:nvPicPr>
        <p:blipFill>
          <a:blip r:embed="rId10">
            <a:alphaModFix/>
          </a:blip>
          <a:stretch>
            <a:fillRect/>
          </a:stretch>
        </p:blipFill>
        <p:spPr>
          <a:xfrm>
            <a:off x="3283800" y="3987750"/>
            <a:ext cx="879125" cy="879125"/>
          </a:xfrm>
          <a:prstGeom prst="rect">
            <a:avLst/>
          </a:prstGeom>
          <a:noFill/>
          <a:ln>
            <a:noFill/>
          </a:ln>
        </p:spPr>
      </p:pic>
      <p:pic>
        <p:nvPicPr>
          <p:cNvPr id="263" name="Google Shape;263;p27"/>
          <p:cNvPicPr preferRelativeResize="0"/>
          <p:nvPr/>
        </p:nvPicPr>
        <p:blipFill>
          <a:blip r:embed="rId11">
            <a:alphaModFix/>
          </a:blip>
          <a:stretch>
            <a:fillRect/>
          </a:stretch>
        </p:blipFill>
        <p:spPr>
          <a:xfrm>
            <a:off x="6976800" y="2963725"/>
            <a:ext cx="995825" cy="497925"/>
          </a:xfrm>
          <a:prstGeom prst="rect">
            <a:avLst/>
          </a:prstGeom>
          <a:noFill/>
          <a:ln>
            <a:noFill/>
          </a:ln>
        </p:spPr>
      </p:pic>
      <p:pic>
        <p:nvPicPr>
          <p:cNvPr id="264" name="Google Shape;264;p27"/>
          <p:cNvPicPr preferRelativeResize="0"/>
          <p:nvPr/>
        </p:nvPicPr>
        <p:blipFill rotWithShape="1">
          <a:blip r:embed="rId12">
            <a:alphaModFix/>
          </a:blip>
          <a:srcRect b="0" l="0" r="0" t="0"/>
          <a:stretch/>
        </p:blipFill>
        <p:spPr>
          <a:xfrm>
            <a:off x="2073358" y="4084068"/>
            <a:ext cx="699669" cy="686486"/>
          </a:xfrm>
          <a:prstGeom prst="rect">
            <a:avLst/>
          </a:prstGeom>
          <a:noFill/>
          <a:ln>
            <a:noFill/>
          </a:ln>
        </p:spPr>
      </p:pic>
      <p:cxnSp>
        <p:nvCxnSpPr>
          <p:cNvPr id="265" name="Google Shape;265;p27"/>
          <p:cNvCxnSpPr>
            <a:endCxn id="264" idx="1"/>
          </p:cNvCxnSpPr>
          <p:nvPr/>
        </p:nvCxnSpPr>
        <p:spPr>
          <a:xfrm>
            <a:off x="783958" y="3611611"/>
            <a:ext cx="1289400" cy="815700"/>
          </a:xfrm>
          <a:prstGeom prst="bentConnector3">
            <a:avLst>
              <a:gd fmla="val -1137" name="adj1"/>
            </a:avLst>
          </a:prstGeom>
          <a:noFill/>
          <a:ln cap="flat" cmpd="sng" w="9525">
            <a:solidFill>
              <a:schemeClr val="dk2"/>
            </a:solidFill>
            <a:prstDash val="dash"/>
            <a:round/>
            <a:headEnd len="med" w="med" type="none"/>
            <a:tailEnd len="med" w="med" type="triangle"/>
          </a:ln>
        </p:spPr>
      </p:cxnSp>
      <p:pic>
        <p:nvPicPr>
          <p:cNvPr id="266" name="Google Shape;266;p27"/>
          <p:cNvPicPr preferRelativeResize="0"/>
          <p:nvPr/>
        </p:nvPicPr>
        <p:blipFill>
          <a:blip r:embed="rId13">
            <a:alphaModFix/>
          </a:blip>
          <a:stretch>
            <a:fillRect/>
          </a:stretch>
        </p:blipFill>
        <p:spPr>
          <a:xfrm>
            <a:off x="4512750" y="4094438"/>
            <a:ext cx="1756974" cy="665725"/>
          </a:xfrm>
          <a:prstGeom prst="rect">
            <a:avLst/>
          </a:prstGeom>
          <a:noFill/>
          <a:ln>
            <a:noFill/>
          </a:ln>
        </p:spPr>
      </p:pic>
      <p:cxnSp>
        <p:nvCxnSpPr>
          <p:cNvPr id="267" name="Google Shape;267;p27"/>
          <p:cNvCxnSpPr>
            <a:stCxn id="254" idx="0"/>
            <a:endCxn id="256" idx="1"/>
          </p:cNvCxnSpPr>
          <p:nvPr/>
        </p:nvCxnSpPr>
        <p:spPr>
          <a:xfrm rot="-5400000">
            <a:off x="1039487" y="1805500"/>
            <a:ext cx="782700" cy="1285200"/>
          </a:xfrm>
          <a:prstGeom prst="bentConnector2">
            <a:avLst/>
          </a:prstGeom>
          <a:noFill/>
          <a:ln cap="flat" cmpd="sng" w="9525">
            <a:solidFill>
              <a:schemeClr val="dk2"/>
            </a:solidFill>
            <a:prstDash val="solid"/>
            <a:round/>
            <a:headEnd len="med" w="med" type="none"/>
            <a:tailEnd len="med" w="med" type="triangle"/>
          </a:ln>
        </p:spPr>
      </p:cxnSp>
      <p:cxnSp>
        <p:nvCxnSpPr>
          <p:cNvPr id="268" name="Google Shape;268;p27"/>
          <p:cNvCxnSpPr>
            <a:stCxn id="254" idx="3"/>
            <a:endCxn id="255" idx="1"/>
          </p:cNvCxnSpPr>
          <p:nvPr/>
        </p:nvCxnSpPr>
        <p:spPr>
          <a:xfrm>
            <a:off x="1161475" y="3212687"/>
            <a:ext cx="912000" cy="0"/>
          </a:xfrm>
          <a:prstGeom prst="straightConnector1">
            <a:avLst/>
          </a:prstGeom>
          <a:noFill/>
          <a:ln cap="flat" cmpd="sng" w="9525">
            <a:solidFill>
              <a:schemeClr val="dk2"/>
            </a:solidFill>
            <a:prstDash val="solid"/>
            <a:round/>
            <a:headEnd len="med" w="med" type="none"/>
            <a:tailEnd len="med" w="med" type="triangle"/>
          </a:ln>
        </p:spPr>
      </p:cxnSp>
      <p:pic>
        <p:nvPicPr>
          <p:cNvPr id="269" name="Google Shape;269;p27"/>
          <p:cNvPicPr preferRelativeResize="0"/>
          <p:nvPr/>
        </p:nvPicPr>
        <p:blipFill>
          <a:blip r:embed="rId14">
            <a:alphaModFix/>
          </a:blip>
          <a:stretch>
            <a:fillRect/>
          </a:stretch>
        </p:blipFill>
        <p:spPr>
          <a:xfrm>
            <a:off x="7200363" y="2571750"/>
            <a:ext cx="548700" cy="503517"/>
          </a:xfrm>
          <a:prstGeom prst="rect">
            <a:avLst/>
          </a:prstGeom>
          <a:noFill/>
          <a:ln>
            <a:noFill/>
          </a:ln>
        </p:spPr>
      </p:pic>
      <p:pic>
        <p:nvPicPr>
          <p:cNvPr id="270" name="Google Shape;270;p27"/>
          <p:cNvPicPr preferRelativeResize="0"/>
          <p:nvPr/>
        </p:nvPicPr>
        <p:blipFill>
          <a:blip r:embed="rId15">
            <a:alphaModFix/>
          </a:blip>
          <a:stretch>
            <a:fillRect/>
          </a:stretch>
        </p:blipFill>
        <p:spPr>
          <a:xfrm>
            <a:off x="7171600" y="1981312"/>
            <a:ext cx="606225" cy="606225"/>
          </a:xfrm>
          <a:prstGeom prst="rect">
            <a:avLst/>
          </a:prstGeom>
          <a:noFill/>
          <a:ln>
            <a:noFill/>
          </a:ln>
        </p:spPr>
      </p:pic>
      <p:pic>
        <p:nvPicPr>
          <p:cNvPr id="271" name="Google Shape;271;p27"/>
          <p:cNvPicPr preferRelativeResize="0"/>
          <p:nvPr/>
        </p:nvPicPr>
        <p:blipFill>
          <a:blip r:embed="rId16">
            <a:alphaModFix/>
          </a:blip>
          <a:stretch>
            <a:fillRect/>
          </a:stretch>
        </p:blipFill>
        <p:spPr>
          <a:xfrm>
            <a:off x="7006575" y="1364874"/>
            <a:ext cx="936300" cy="572700"/>
          </a:xfrm>
          <a:prstGeom prst="rect">
            <a:avLst/>
          </a:prstGeom>
          <a:noFill/>
          <a:ln>
            <a:noFill/>
          </a:ln>
        </p:spPr>
      </p:pic>
      <p:pic>
        <p:nvPicPr>
          <p:cNvPr id="272" name="Google Shape;272;p27"/>
          <p:cNvPicPr preferRelativeResize="0"/>
          <p:nvPr/>
        </p:nvPicPr>
        <p:blipFill>
          <a:blip r:embed="rId17">
            <a:alphaModFix/>
          </a:blip>
          <a:stretch>
            <a:fillRect/>
          </a:stretch>
        </p:blipFill>
        <p:spPr>
          <a:xfrm>
            <a:off x="2944144" y="1164550"/>
            <a:ext cx="549309" cy="665700"/>
          </a:xfrm>
          <a:prstGeom prst="rect">
            <a:avLst/>
          </a:prstGeom>
          <a:noFill/>
          <a:ln>
            <a:noFill/>
          </a:ln>
        </p:spPr>
      </p:pic>
      <p:pic>
        <p:nvPicPr>
          <p:cNvPr id="273" name="Google Shape;273;p27"/>
          <p:cNvPicPr preferRelativeResize="0"/>
          <p:nvPr/>
        </p:nvPicPr>
        <p:blipFill>
          <a:blip r:embed="rId18">
            <a:alphaModFix/>
          </a:blip>
          <a:stretch>
            <a:fillRect/>
          </a:stretch>
        </p:blipFill>
        <p:spPr>
          <a:xfrm>
            <a:off x="533538" y="2963725"/>
            <a:ext cx="509400" cy="393600"/>
          </a:xfrm>
          <a:prstGeom prst="ellipse">
            <a:avLst/>
          </a:prstGeom>
          <a:noFill/>
          <a:ln>
            <a:noFill/>
          </a:ln>
        </p:spPr>
      </p:pic>
      <p:cxnSp>
        <p:nvCxnSpPr>
          <p:cNvPr id="274" name="Google Shape;274;p27"/>
          <p:cNvCxnSpPr>
            <a:stCxn id="260" idx="1"/>
            <a:endCxn id="259" idx="3"/>
          </p:cNvCxnSpPr>
          <p:nvPr/>
        </p:nvCxnSpPr>
        <p:spPr>
          <a:xfrm rot="10800000">
            <a:off x="4103058" y="2056736"/>
            <a:ext cx="630300" cy="0"/>
          </a:xfrm>
          <a:prstGeom prst="straightConnector1">
            <a:avLst/>
          </a:prstGeom>
          <a:noFill/>
          <a:ln cap="flat" cmpd="sng" w="9525">
            <a:solidFill>
              <a:schemeClr val="dk2"/>
            </a:solidFill>
            <a:prstDash val="solid"/>
            <a:round/>
            <a:headEnd len="med" w="med" type="none"/>
            <a:tailEnd len="med" w="med" type="triangle"/>
          </a:ln>
        </p:spPr>
      </p:cxnSp>
      <p:cxnSp>
        <p:nvCxnSpPr>
          <p:cNvPr id="275" name="Google Shape;275;p27"/>
          <p:cNvCxnSpPr/>
          <p:nvPr/>
        </p:nvCxnSpPr>
        <p:spPr>
          <a:xfrm rot="10800000">
            <a:off x="2773033" y="2056736"/>
            <a:ext cx="630300" cy="0"/>
          </a:xfrm>
          <a:prstGeom prst="straightConnector1">
            <a:avLst/>
          </a:prstGeom>
          <a:noFill/>
          <a:ln cap="flat" cmpd="sng" w="9525">
            <a:solidFill>
              <a:schemeClr val="dk2"/>
            </a:solidFill>
            <a:prstDash val="solid"/>
            <a:round/>
            <a:headEnd len="med" w="med" type="none"/>
            <a:tailEnd len="med" w="med" type="triangle"/>
          </a:ln>
        </p:spPr>
      </p:cxnSp>
      <p:cxnSp>
        <p:nvCxnSpPr>
          <p:cNvPr id="276" name="Google Shape;276;p27"/>
          <p:cNvCxnSpPr>
            <a:endCxn id="266" idx="0"/>
          </p:cNvCxnSpPr>
          <p:nvPr/>
        </p:nvCxnSpPr>
        <p:spPr>
          <a:xfrm flipH="1">
            <a:off x="5391237" y="2837738"/>
            <a:ext cx="1498800" cy="1256700"/>
          </a:xfrm>
          <a:prstGeom prst="straightConnector1">
            <a:avLst/>
          </a:prstGeom>
          <a:noFill/>
          <a:ln cap="flat" cmpd="sng" w="9525">
            <a:solidFill>
              <a:schemeClr val="dk2"/>
            </a:solidFill>
            <a:prstDash val="solid"/>
            <a:round/>
            <a:headEnd len="med" w="med" type="none"/>
            <a:tailEnd len="med" w="med" type="triangle"/>
          </a:ln>
        </p:spPr>
      </p:cxnSp>
      <p:cxnSp>
        <p:nvCxnSpPr>
          <p:cNvPr id="277" name="Google Shape;277;p27"/>
          <p:cNvCxnSpPr>
            <a:stCxn id="266" idx="1"/>
            <a:endCxn id="262" idx="3"/>
          </p:cNvCxnSpPr>
          <p:nvPr/>
        </p:nvCxnSpPr>
        <p:spPr>
          <a:xfrm rot="10800000">
            <a:off x="4162950" y="4427300"/>
            <a:ext cx="349800" cy="0"/>
          </a:xfrm>
          <a:prstGeom prst="straightConnector1">
            <a:avLst/>
          </a:prstGeom>
          <a:noFill/>
          <a:ln cap="flat" cmpd="sng" w="9525">
            <a:solidFill>
              <a:schemeClr val="dk2"/>
            </a:solidFill>
            <a:prstDash val="solid"/>
            <a:round/>
            <a:headEnd len="med" w="med" type="none"/>
            <a:tailEnd len="med" w="med" type="triangle"/>
          </a:ln>
        </p:spPr>
      </p:cxnSp>
      <p:cxnSp>
        <p:nvCxnSpPr>
          <p:cNvPr id="278" name="Google Shape;278;p27"/>
          <p:cNvCxnSpPr>
            <a:stCxn id="262" idx="1"/>
            <a:endCxn id="264" idx="3"/>
          </p:cNvCxnSpPr>
          <p:nvPr/>
        </p:nvCxnSpPr>
        <p:spPr>
          <a:xfrm rot="10800000">
            <a:off x="2772900" y="4427312"/>
            <a:ext cx="510900" cy="0"/>
          </a:xfrm>
          <a:prstGeom prst="straightConnector1">
            <a:avLst/>
          </a:prstGeom>
          <a:noFill/>
          <a:ln cap="flat" cmpd="sng" w="9525">
            <a:solidFill>
              <a:schemeClr val="dk2"/>
            </a:solidFill>
            <a:prstDash val="dash"/>
            <a:round/>
            <a:headEnd len="med" w="med" type="none"/>
            <a:tailEnd len="med" w="med" type="triangle"/>
          </a:ln>
        </p:spPr>
      </p:cxnSp>
      <p:pic>
        <p:nvPicPr>
          <p:cNvPr id="279" name="Google Shape;279;p27"/>
          <p:cNvPicPr preferRelativeResize="0"/>
          <p:nvPr/>
        </p:nvPicPr>
        <p:blipFill>
          <a:blip r:embed="rId19">
            <a:alphaModFix/>
          </a:blip>
          <a:stretch>
            <a:fillRect/>
          </a:stretch>
        </p:blipFill>
        <p:spPr>
          <a:xfrm>
            <a:off x="8153199" y="3555925"/>
            <a:ext cx="699651" cy="699674"/>
          </a:xfrm>
          <a:prstGeom prst="rect">
            <a:avLst/>
          </a:prstGeom>
          <a:noFill/>
          <a:ln>
            <a:noFill/>
          </a:ln>
        </p:spPr>
      </p:pic>
      <p:pic>
        <p:nvPicPr>
          <p:cNvPr id="280" name="Google Shape;280;p27"/>
          <p:cNvPicPr preferRelativeResize="0"/>
          <p:nvPr/>
        </p:nvPicPr>
        <p:blipFill>
          <a:blip r:embed="rId20">
            <a:alphaModFix/>
          </a:blip>
          <a:stretch>
            <a:fillRect/>
          </a:stretch>
        </p:blipFill>
        <p:spPr>
          <a:xfrm>
            <a:off x="8129787" y="2074872"/>
            <a:ext cx="746475" cy="746456"/>
          </a:xfrm>
          <a:prstGeom prst="rect">
            <a:avLst/>
          </a:prstGeom>
          <a:noFill/>
          <a:ln>
            <a:noFill/>
          </a:ln>
        </p:spPr>
      </p:pic>
      <p:pic>
        <p:nvPicPr>
          <p:cNvPr id="281" name="Google Shape;281;p27"/>
          <p:cNvPicPr preferRelativeResize="0"/>
          <p:nvPr/>
        </p:nvPicPr>
        <p:blipFill>
          <a:blip r:embed="rId21">
            <a:alphaModFix/>
          </a:blip>
          <a:stretch>
            <a:fillRect/>
          </a:stretch>
        </p:blipFill>
        <p:spPr>
          <a:xfrm>
            <a:off x="6802175" y="4487797"/>
            <a:ext cx="2106316" cy="400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87" name="Google Shape;287;p28"/>
          <p:cNvSpPr txBox="1"/>
          <p:nvPr>
            <p:ph type="title"/>
          </p:nvPr>
        </p:nvSpPr>
        <p:spPr>
          <a:xfrm>
            <a:off x="232200" y="2240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ja" sz="3020" u="sng"/>
              <a:t>基礎編</a:t>
            </a:r>
            <a:r>
              <a:rPr lang="ja"/>
              <a:t>(〜6/30)</a:t>
            </a:r>
            <a:endParaRPr b="1" sz="3020" u="sng"/>
          </a:p>
        </p:txBody>
      </p:sp>
      <p:pic>
        <p:nvPicPr>
          <p:cNvPr id="288" name="Google Shape;288;p28"/>
          <p:cNvPicPr preferRelativeResize="0"/>
          <p:nvPr/>
        </p:nvPicPr>
        <p:blipFill>
          <a:blip r:embed="rId3">
            <a:alphaModFix/>
          </a:blip>
          <a:stretch>
            <a:fillRect/>
          </a:stretch>
        </p:blipFill>
        <p:spPr>
          <a:xfrm>
            <a:off x="-2" y="0"/>
            <a:ext cx="9144000" cy="5143500"/>
          </a:xfrm>
          <a:prstGeom prst="rect">
            <a:avLst/>
          </a:prstGeom>
          <a:noFill/>
          <a:ln>
            <a:noFill/>
          </a:ln>
        </p:spPr>
      </p:pic>
      <p:sp>
        <p:nvSpPr>
          <p:cNvPr id="289" name="Google Shape;289;p28"/>
          <p:cNvSpPr txBox="1"/>
          <p:nvPr>
            <p:ph type="title"/>
          </p:nvPr>
        </p:nvSpPr>
        <p:spPr>
          <a:xfrm>
            <a:off x="232200" y="2240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ja" sz="3020" u="sng"/>
              <a:t>開発中デモ</a:t>
            </a:r>
            <a:endParaRPr b="1" sz="3020" u="sng"/>
          </a:p>
          <a:p>
            <a:pPr indent="0" lvl="0" marL="0" rtl="0" algn="ctr">
              <a:spcBef>
                <a:spcPts val="0"/>
              </a:spcBef>
              <a:spcAft>
                <a:spcPts val="0"/>
              </a:spcAft>
              <a:buSzPts val="990"/>
              <a:buNone/>
            </a:pPr>
            <a:r>
              <a:t/>
            </a:r>
            <a:endParaRPr b="1" sz="3020" u="sng"/>
          </a:p>
          <a:p>
            <a:pPr indent="0" lvl="0" marL="0" rtl="0" algn="ctr">
              <a:spcBef>
                <a:spcPts val="0"/>
              </a:spcBef>
              <a:spcAft>
                <a:spcPts val="0"/>
              </a:spcAft>
              <a:buSzPts val="990"/>
              <a:buNone/>
            </a:pPr>
            <a:r>
              <a:t/>
            </a:r>
            <a:endParaRPr b="1" sz="3020" u="sng"/>
          </a:p>
        </p:txBody>
      </p:sp>
      <p:pic>
        <p:nvPicPr>
          <p:cNvPr id="290" name="Google Shape;290;p28"/>
          <p:cNvPicPr preferRelativeResize="0"/>
          <p:nvPr/>
        </p:nvPicPr>
        <p:blipFill>
          <a:blip r:embed="rId4">
            <a:alphaModFix/>
          </a:blip>
          <a:stretch>
            <a:fillRect/>
          </a:stretch>
        </p:blipFill>
        <p:spPr>
          <a:xfrm>
            <a:off x="7292025" y="9"/>
            <a:ext cx="1851975" cy="572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9"/>
          <p:cNvSpPr/>
          <p:nvPr/>
        </p:nvSpPr>
        <p:spPr>
          <a:xfrm>
            <a:off x="4953471" y="1216500"/>
            <a:ext cx="3715500" cy="3519300"/>
          </a:xfrm>
          <a:prstGeom prst="rect">
            <a:avLst/>
          </a:prstGeom>
          <a:solidFill>
            <a:schemeClr val="lt1"/>
          </a:solidFill>
          <a:ln cap="flat" cmpd="sng" w="9525">
            <a:solidFill>
              <a:srgbClr val="CCCCCC"/>
            </a:solidFill>
            <a:prstDash val="solid"/>
            <a:round/>
            <a:headEnd len="sm" w="sm" type="none"/>
            <a:tailEnd len="sm" w="sm" type="none"/>
          </a:ln>
          <a:effectLst>
            <a:outerShdw blurRad="57150" rotWithShape="0" algn="bl" dir="2760000" dist="952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96" name="Google Shape;296;p29"/>
          <p:cNvSpPr/>
          <p:nvPr/>
        </p:nvSpPr>
        <p:spPr>
          <a:xfrm>
            <a:off x="631713" y="1216500"/>
            <a:ext cx="3902100" cy="3519300"/>
          </a:xfrm>
          <a:prstGeom prst="rect">
            <a:avLst/>
          </a:prstGeom>
          <a:solidFill>
            <a:schemeClr val="lt1"/>
          </a:solidFill>
          <a:ln cap="flat" cmpd="sng" w="9525">
            <a:solidFill>
              <a:srgbClr val="CCCCCC"/>
            </a:solidFill>
            <a:prstDash val="solid"/>
            <a:round/>
            <a:headEnd len="sm" w="sm" type="none"/>
            <a:tailEnd len="sm" w="sm" type="none"/>
          </a:ln>
          <a:effectLst>
            <a:outerShdw blurRad="57150" rotWithShape="0" algn="bl" dir="2640000" dist="952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97" name="Google Shape;29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ja"/>
              <a:t>効率・コラボレーションを高めるための取組み</a:t>
            </a:r>
            <a:endParaRPr/>
          </a:p>
          <a:p>
            <a:pPr indent="0" lvl="0" marL="0" rtl="0" algn="l">
              <a:spcBef>
                <a:spcPts val="0"/>
              </a:spcBef>
              <a:spcAft>
                <a:spcPts val="0"/>
              </a:spcAft>
              <a:buNone/>
            </a:pPr>
            <a:r>
              <a:t/>
            </a:r>
            <a:endParaRPr/>
          </a:p>
        </p:txBody>
      </p:sp>
      <p:pic>
        <p:nvPicPr>
          <p:cNvPr id="298" name="Google Shape;298;p29"/>
          <p:cNvPicPr preferRelativeResize="0"/>
          <p:nvPr/>
        </p:nvPicPr>
        <p:blipFill>
          <a:blip r:embed="rId4">
            <a:alphaModFix/>
          </a:blip>
          <a:stretch>
            <a:fillRect/>
          </a:stretch>
        </p:blipFill>
        <p:spPr>
          <a:xfrm>
            <a:off x="5816088" y="2671325"/>
            <a:ext cx="1990284" cy="1984026"/>
          </a:xfrm>
          <a:prstGeom prst="rect">
            <a:avLst/>
          </a:prstGeom>
          <a:noFill/>
          <a:ln>
            <a:noFill/>
          </a:ln>
        </p:spPr>
      </p:pic>
      <p:sp>
        <p:nvSpPr>
          <p:cNvPr id="299" name="Google Shape;299;p29"/>
          <p:cNvSpPr txBox="1"/>
          <p:nvPr/>
        </p:nvSpPr>
        <p:spPr>
          <a:xfrm>
            <a:off x="1082763" y="1254600"/>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ja" sz="1800" u="sng">
                <a:solidFill>
                  <a:schemeClr val="dk2"/>
                </a:solidFill>
              </a:rPr>
              <a:t>属人化</a:t>
            </a:r>
            <a:r>
              <a:rPr b="1" lang="ja" sz="1800" u="sng">
                <a:solidFill>
                  <a:schemeClr val="dk2"/>
                </a:solidFill>
              </a:rPr>
              <a:t>を防ぐ</a:t>
            </a:r>
            <a:endParaRPr/>
          </a:p>
        </p:txBody>
      </p:sp>
      <p:sp>
        <p:nvSpPr>
          <p:cNvPr id="300" name="Google Shape;300;p29"/>
          <p:cNvSpPr txBox="1"/>
          <p:nvPr/>
        </p:nvSpPr>
        <p:spPr>
          <a:xfrm>
            <a:off x="5311221" y="1254600"/>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ja" sz="1800" u="sng">
                <a:solidFill>
                  <a:schemeClr val="dk2"/>
                </a:solidFill>
              </a:rPr>
              <a:t>役割決めルーレット</a:t>
            </a:r>
            <a:endParaRPr b="1" sz="1800" u="sng">
              <a:solidFill>
                <a:schemeClr val="dk2"/>
              </a:solidFill>
            </a:endParaRPr>
          </a:p>
        </p:txBody>
      </p:sp>
      <p:sp>
        <p:nvSpPr>
          <p:cNvPr id="301" name="Google Shape;301;p29"/>
          <p:cNvSpPr txBox="1"/>
          <p:nvPr/>
        </p:nvSpPr>
        <p:spPr>
          <a:xfrm>
            <a:off x="631725" y="1684700"/>
            <a:ext cx="3902100" cy="1111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Inter"/>
              <a:buChar char="●"/>
            </a:pPr>
            <a:r>
              <a:rPr lang="ja">
                <a:solidFill>
                  <a:schemeClr val="dk1"/>
                </a:solidFill>
                <a:latin typeface="Inter"/>
                <a:ea typeface="Inter"/>
                <a:cs typeface="Inter"/>
                <a:sym typeface="Inter"/>
              </a:rPr>
              <a:t>全員がフロント側とバック側を経験できるように</a:t>
            </a:r>
            <a:endParaRPr>
              <a:solidFill>
                <a:schemeClr val="dk1"/>
              </a:solidFill>
              <a:latin typeface="Inter"/>
              <a:ea typeface="Inter"/>
              <a:cs typeface="Inter"/>
              <a:sym typeface="Inter"/>
            </a:endParaRPr>
          </a:p>
          <a:p>
            <a:pPr indent="-317500" lvl="0" marL="457200" rtl="0" algn="l">
              <a:spcBef>
                <a:spcPts val="0"/>
              </a:spcBef>
              <a:spcAft>
                <a:spcPts val="0"/>
              </a:spcAft>
              <a:buClr>
                <a:schemeClr val="dk1"/>
              </a:buClr>
              <a:buSzPts val="1400"/>
              <a:buFont typeface="Inter"/>
              <a:buChar char="●"/>
            </a:pPr>
            <a:r>
              <a:rPr b="1" lang="ja">
                <a:solidFill>
                  <a:schemeClr val="dk1"/>
                </a:solidFill>
                <a:latin typeface="Inter"/>
                <a:ea typeface="Inter"/>
                <a:cs typeface="Inter"/>
                <a:sym typeface="Inter"/>
              </a:rPr>
              <a:t>掲示板</a:t>
            </a:r>
            <a:r>
              <a:rPr lang="ja">
                <a:solidFill>
                  <a:schemeClr val="dk1"/>
                </a:solidFill>
                <a:latin typeface="Inter"/>
                <a:ea typeface="Inter"/>
                <a:cs typeface="Inter"/>
                <a:sym typeface="Inter"/>
              </a:rPr>
              <a:t>を活用し、重要だと思った内容や疑問をチーム全体で共有</a:t>
            </a:r>
            <a:endParaRPr>
              <a:solidFill>
                <a:schemeClr val="dk1"/>
              </a:solidFill>
              <a:latin typeface="Inter"/>
              <a:ea typeface="Inter"/>
              <a:cs typeface="Inter"/>
              <a:sym typeface="Inter"/>
            </a:endParaRPr>
          </a:p>
        </p:txBody>
      </p:sp>
      <p:sp>
        <p:nvSpPr>
          <p:cNvPr id="302" name="Google Shape;302;p29"/>
          <p:cNvSpPr txBox="1"/>
          <p:nvPr/>
        </p:nvSpPr>
        <p:spPr>
          <a:xfrm>
            <a:off x="4953475" y="1684700"/>
            <a:ext cx="3715500" cy="801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Inter"/>
              <a:buChar char="●"/>
            </a:pPr>
            <a:r>
              <a:rPr lang="ja">
                <a:solidFill>
                  <a:schemeClr val="dk1"/>
                </a:solidFill>
                <a:latin typeface="Inter"/>
                <a:ea typeface="Inter"/>
                <a:cs typeface="Inter"/>
                <a:sym typeface="Inter"/>
              </a:rPr>
              <a:t>作業の割り振りは</a:t>
            </a:r>
            <a:r>
              <a:rPr b="1" lang="ja">
                <a:solidFill>
                  <a:schemeClr val="dk1"/>
                </a:solidFill>
                <a:latin typeface="Inter"/>
                <a:ea typeface="Inter"/>
                <a:cs typeface="Inter"/>
                <a:sym typeface="Inter"/>
              </a:rPr>
              <a:t>ルーレット</a:t>
            </a:r>
            <a:r>
              <a:rPr lang="ja">
                <a:solidFill>
                  <a:schemeClr val="dk1"/>
                </a:solidFill>
                <a:latin typeface="Inter"/>
                <a:ea typeface="Inter"/>
                <a:cs typeface="Inter"/>
                <a:sym typeface="Inter"/>
              </a:rPr>
              <a:t>を活用</a:t>
            </a:r>
            <a:endParaRPr>
              <a:solidFill>
                <a:schemeClr val="dk1"/>
              </a:solidFill>
              <a:latin typeface="Inter"/>
              <a:ea typeface="Inter"/>
              <a:cs typeface="Inter"/>
              <a:sym typeface="Inter"/>
            </a:endParaRPr>
          </a:p>
          <a:p>
            <a:pPr indent="0" lvl="0" marL="457200" rtl="0" algn="l">
              <a:spcBef>
                <a:spcPts val="1200"/>
              </a:spcBef>
              <a:spcAft>
                <a:spcPts val="0"/>
              </a:spcAft>
              <a:buNone/>
            </a:pPr>
            <a:r>
              <a:rPr lang="ja">
                <a:solidFill>
                  <a:schemeClr val="dk1"/>
                </a:solidFill>
                <a:latin typeface="Inter"/>
                <a:ea typeface="Inter"/>
                <a:cs typeface="Inter"/>
                <a:sym typeface="Inter"/>
              </a:rPr>
              <a:t>→</a:t>
            </a:r>
            <a:r>
              <a:rPr lang="ja">
                <a:solidFill>
                  <a:schemeClr val="dk1"/>
                </a:solidFill>
                <a:latin typeface="Inter"/>
                <a:ea typeface="Inter"/>
                <a:cs typeface="Inter"/>
                <a:sym typeface="Inter"/>
              </a:rPr>
              <a:t>負担が平等に、</a:t>
            </a:r>
            <a:r>
              <a:rPr lang="ja">
                <a:solidFill>
                  <a:schemeClr val="dk1"/>
                </a:solidFill>
                <a:latin typeface="Inter"/>
                <a:ea typeface="Inter"/>
                <a:cs typeface="Inter"/>
                <a:sym typeface="Inter"/>
              </a:rPr>
              <a:t>アイスブレイクにも</a:t>
            </a:r>
            <a:endParaRPr sz="1800">
              <a:solidFill>
                <a:schemeClr val="dk2"/>
              </a:solidFill>
            </a:endParaRPr>
          </a:p>
        </p:txBody>
      </p:sp>
      <p:sp>
        <p:nvSpPr>
          <p:cNvPr id="303" name="Google Shape;30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304" name="Google Shape;304;p29"/>
          <p:cNvPicPr preferRelativeResize="0"/>
          <p:nvPr/>
        </p:nvPicPr>
        <p:blipFill>
          <a:blip r:embed="rId5">
            <a:alphaModFix/>
          </a:blip>
          <a:stretch>
            <a:fillRect/>
          </a:stretch>
        </p:blipFill>
        <p:spPr>
          <a:xfrm>
            <a:off x="780174" y="2990825"/>
            <a:ext cx="1667252" cy="1455926"/>
          </a:xfrm>
          <a:prstGeom prst="rect">
            <a:avLst/>
          </a:prstGeom>
          <a:noFill/>
          <a:ln>
            <a:noFill/>
          </a:ln>
        </p:spPr>
      </p:pic>
      <p:pic>
        <p:nvPicPr>
          <p:cNvPr id="305" name="Google Shape;305;p29"/>
          <p:cNvPicPr preferRelativeResize="0"/>
          <p:nvPr/>
        </p:nvPicPr>
        <p:blipFill>
          <a:blip r:embed="rId6">
            <a:alphaModFix/>
          </a:blip>
          <a:stretch>
            <a:fillRect/>
          </a:stretch>
        </p:blipFill>
        <p:spPr>
          <a:xfrm>
            <a:off x="2560303" y="2990824"/>
            <a:ext cx="1869392" cy="145592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0"/>
          <p:cNvSpPr txBox="1"/>
          <p:nvPr>
            <p:ph type="title"/>
          </p:nvPr>
        </p:nvSpPr>
        <p:spPr>
          <a:xfrm>
            <a:off x="311700" y="434325"/>
            <a:ext cx="8520600" cy="572700"/>
          </a:xfrm>
          <a:prstGeom prst="rect">
            <a:avLst/>
          </a:prstGeom>
          <a:effectLst>
            <a:outerShdw blurRad="57150" rotWithShape="0" algn="bl" dir="5400000" dist="19050">
              <a:schemeClr val="dk1">
                <a:alpha val="8000"/>
              </a:scheme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ja"/>
              <a:t>　　　　</a:t>
            </a:r>
            <a:r>
              <a:rPr lang="ja"/>
              <a:t>開発後半への意気込み</a:t>
            </a:r>
            <a:endParaRPr/>
          </a:p>
        </p:txBody>
      </p:sp>
      <p:sp>
        <p:nvSpPr>
          <p:cNvPr id="311" name="Google Shape;311;p30"/>
          <p:cNvSpPr txBox="1"/>
          <p:nvPr>
            <p:ph idx="1" type="body"/>
          </p:nvPr>
        </p:nvSpPr>
        <p:spPr>
          <a:xfrm>
            <a:off x="311700" y="1152475"/>
            <a:ext cx="4142400" cy="3055500"/>
          </a:xfrm>
          <a:prstGeom prst="rect">
            <a:avLst/>
          </a:prstGeom>
          <a:ln cap="flat" cmpd="sng" w="19050">
            <a:solidFill>
              <a:srgbClr val="6AA84F"/>
            </a:solidFill>
            <a:prstDash val="solid"/>
            <a:round/>
            <a:headEnd len="sm" w="sm" type="none"/>
            <a:tailEnd len="sm" w="sm" type="none"/>
          </a:ln>
          <a:effectLst>
            <a:outerShdw blurRad="57150" rotWithShape="0" algn="bl" dir="3900000" dist="85725">
              <a:srgbClr val="000000">
                <a:alpha val="8000"/>
              </a:srgbClr>
            </a:outerShdw>
          </a:effectLst>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ja"/>
              <a:t>コミュニテイ形成ができる</a:t>
            </a:r>
            <a:endParaRPr b="1"/>
          </a:p>
          <a:p>
            <a:pPr indent="-317500" lvl="1" marL="914400" rtl="0" algn="l">
              <a:spcBef>
                <a:spcPts val="0"/>
              </a:spcBef>
              <a:spcAft>
                <a:spcPts val="0"/>
              </a:spcAft>
              <a:buSzPts val="1400"/>
              <a:buChar char="○"/>
            </a:pPr>
            <a:r>
              <a:rPr lang="ja"/>
              <a:t>共通な趣味仲間と話せる</a:t>
            </a:r>
            <a:endParaRPr/>
          </a:p>
          <a:p>
            <a:pPr indent="-317500" lvl="1" marL="914400" rtl="0" algn="l">
              <a:spcBef>
                <a:spcPts val="0"/>
              </a:spcBef>
              <a:spcAft>
                <a:spcPts val="0"/>
              </a:spcAft>
              <a:buSzPts val="1400"/>
              <a:buChar char="○"/>
            </a:pPr>
            <a:r>
              <a:rPr lang="ja"/>
              <a:t>新しい出会いの場を作れる</a:t>
            </a:r>
            <a:endParaRPr/>
          </a:p>
          <a:p>
            <a:pPr indent="0" lvl="0" marL="914400" rtl="0" algn="l">
              <a:spcBef>
                <a:spcPts val="1200"/>
              </a:spcBef>
              <a:spcAft>
                <a:spcPts val="1200"/>
              </a:spcAft>
              <a:buNone/>
            </a:pPr>
            <a:r>
              <a:t/>
            </a:r>
            <a:endParaRPr/>
          </a:p>
        </p:txBody>
      </p:sp>
      <p:sp>
        <p:nvSpPr>
          <p:cNvPr id="312" name="Google Shape;312;p30"/>
          <p:cNvSpPr txBox="1"/>
          <p:nvPr>
            <p:ph idx="1" type="body"/>
          </p:nvPr>
        </p:nvSpPr>
        <p:spPr>
          <a:xfrm>
            <a:off x="4572000" y="1152475"/>
            <a:ext cx="4142400" cy="3055500"/>
          </a:xfrm>
          <a:prstGeom prst="rect">
            <a:avLst/>
          </a:prstGeom>
          <a:ln cap="flat" cmpd="sng" w="19050">
            <a:solidFill>
              <a:srgbClr val="E06666"/>
            </a:solidFill>
            <a:prstDash val="solid"/>
            <a:round/>
            <a:headEnd len="sm" w="sm" type="none"/>
            <a:tailEnd len="sm" w="sm" type="none"/>
          </a:ln>
          <a:effectLst>
            <a:outerShdw blurRad="57150" rotWithShape="0" algn="bl" dir="5400000" dist="76200">
              <a:srgbClr val="000000">
                <a:alpha val="8000"/>
              </a:srgbClr>
            </a:outerShdw>
          </a:effectLst>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ja"/>
              <a:t>購入・出品ができる</a:t>
            </a:r>
            <a:endParaRPr b="1"/>
          </a:p>
          <a:p>
            <a:pPr indent="-317500" lvl="1" marL="914400" rtl="0" algn="l">
              <a:spcBef>
                <a:spcPts val="0"/>
              </a:spcBef>
              <a:spcAft>
                <a:spcPts val="0"/>
              </a:spcAft>
              <a:buSzPts val="1400"/>
              <a:buChar char="○"/>
            </a:pPr>
            <a:r>
              <a:rPr lang="ja"/>
              <a:t>新しい趣味を見つけて、はじめれる</a:t>
            </a:r>
            <a:endParaRPr/>
          </a:p>
          <a:p>
            <a:pPr indent="-317500" lvl="1" marL="914400" rtl="0" algn="l">
              <a:spcBef>
                <a:spcPts val="0"/>
              </a:spcBef>
              <a:spcAft>
                <a:spcPts val="0"/>
              </a:spcAft>
              <a:buSzPts val="1400"/>
              <a:buChar char="○"/>
            </a:pPr>
            <a:r>
              <a:rPr lang="ja"/>
              <a:t>自分の趣味を広められる</a:t>
            </a:r>
            <a:endParaRPr/>
          </a:p>
          <a:p>
            <a:pPr indent="0" lvl="0" marL="914400" rtl="0" algn="l">
              <a:spcBef>
                <a:spcPts val="1200"/>
              </a:spcBef>
              <a:spcAft>
                <a:spcPts val="1200"/>
              </a:spcAft>
              <a:buNone/>
            </a:pPr>
            <a:r>
              <a:t/>
            </a:r>
            <a:endParaRPr/>
          </a:p>
        </p:txBody>
      </p:sp>
      <p:sp>
        <p:nvSpPr>
          <p:cNvPr id="313" name="Google Shape;313;p30"/>
          <p:cNvSpPr txBox="1"/>
          <p:nvPr>
            <p:ph type="title"/>
          </p:nvPr>
        </p:nvSpPr>
        <p:spPr>
          <a:xfrm>
            <a:off x="375950" y="42807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ja" sz="2220"/>
              <a:t>新しい趣味の入り口と趣味を仲間とともに育てるアプリを目指す</a:t>
            </a:r>
            <a:endParaRPr b="1" sz="2020"/>
          </a:p>
        </p:txBody>
      </p:sp>
      <p:sp>
        <p:nvSpPr>
          <p:cNvPr id="314" name="Google Shape;31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315" name="Google Shape;315;p30"/>
          <p:cNvPicPr preferRelativeResize="0"/>
          <p:nvPr/>
        </p:nvPicPr>
        <p:blipFill rotWithShape="1">
          <a:blip r:embed="rId3">
            <a:alphaModFix/>
          </a:blip>
          <a:srcRect b="7166" l="0" r="0" t="14854"/>
          <a:stretch/>
        </p:blipFill>
        <p:spPr>
          <a:xfrm>
            <a:off x="1058025" y="2109325"/>
            <a:ext cx="2561000" cy="1997200"/>
          </a:xfrm>
          <a:prstGeom prst="rect">
            <a:avLst/>
          </a:prstGeom>
          <a:noFill/>
          <a:ln>
            <a:noFill/>
          </a:ln>
        </p:spPr>
      </p:pic>
      <p:pic>
        <p:nvPicPr>
          <p:cNvPr id="316" name="Google Shape;316;p30"/>
          <p:cNvPicPr preferRelativeResize="0"/>
          <p:nvPr/>
        </p:nvPicPr>
        <p:blipFill>
          <a:blip r:embed="rId4">
            <a:alphaModFix/>
          </a:blip>
          <a:stretch>
            <a:fillRect/>
          </a:stretch>
        </p:blipFill>
        <p:spPr>
          <a:xfrm>
            <a:off x="5591250" y="2073163"/>
            <a:ext cx="2103900" cy="2069525"/>
          </a:xfrm>
          <a:prstGeom prst="rect">
            <a:avLst/>
          </a:prstGeom>
          <a:noFill/>
          <a:ln>
            <a:noFill/>
          </a:ln>
        </p:spPr>
      </p:pic>
      <p:pic>
        <p:nvPicPr>
          <p:cNvPr id="317" name="Google Shape;317;p30"/>
          <p:cNvPicPr preferRelativeResize="0"/>
          <p:nvPr/>
        </p:nvPicPr>
        <p:blipFill>
          <a:blip r:embed="rId5">
            <a:alphaModFix/>
          </a:blip>
          <a:stretch>
            <a:fillRect/>
          </a:stretch>
        </p:blipFill>
        <p:spPr>
          <a:xfrm>
            <a:off x="258149" y="120925"/>
            <a:ext cx="1240800" cy="958800"/>
          </a:xfrm>
          <a:prstGeom prst="ellips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323" name="Google Shape;323;p31"/>
          <p:cNvSpPr txBox="1"/>
          <p:nvPr>
            <p:ph type="title"/>
          </p:nvPr>
        </p:nvSpPr>
        <p:spPr>
          <a:xfrm>
            <a:off x="232200" y="2240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ja" sz="3020" u="sng"/>
              <a:t>基礎編</a:t>
            </a:r>
            <a:r>
              <a:rPr lang="ja"/>
              <a:t>(〜6/30)</a:t>
            </a:r>
            <a:endParaRPr b="1" sz="3020" u="sng"/>
          </a:p>
        </p:txBody>
      </p:sp>
      <p:pic>
        <p:nvPicPr>
          <p:cNvPr id="324" name="Google Shape;324;p31"/>
          <p:cNvPicPr preferRelativeResize="0"/>
          <p:nvPr/>
        </p:nvPicPr>
        <p:blipFill>
          <a:blip r:embed="rId3">
            <a:alphaModFix/>
          </a:blip>
          <a:stretch>
            <a:fillRect/>
          </a:stretch>
        </p:blipFill>
        <p:spPr>
          <a:xfrm>
            <a:off x="-2" y="0"/>
            <a:ext cx="9144000" cy="5143500"/>
          </a:xfrm>
          <a:prstGeom prst="rect">
            <a:avLst/>
          </a:prstGeom>
          <a:noFill/>
          <a:ln>
            <a:noFill/>
          </a:ln>
        </p:spPr>
      </p:pic>
      <p:pic>
        <p:nvPicPr>
          <p:cNvPr id="325" name="Google Shape;325;p31"/>
          <p:cNvPicPr preferRelativeResize="0"/>
          <p:nvPr/>
        </p:nvPicPr>
        <p:blipFill>
          <a:blip r:embed="rId4">
            <a:alphaModFix/>
          </a:blip>
          <a:stretch>
            <a:fillRect/>
          </a:stretch>
        </p:blipFill>
        <p:spPr>
          <a:xfrm>
            <a:off x="7292025" y="9"/>
            <a:ext cx="1851975" cy="572700"/>
          </a:xfrm>
          <a:prstGeom prst="rect">
            <a:avLst/>
          </a:prstGeom>
          <a:noFill/>
          <a:ln>
            <a:noFill/>
          </a:ln>
        </p:spPr>
      </p:pic>
      <p:sp>
        <p:nvSpPr>
          <p:cNvPr id="326" name="Google Shape;326;p31"/>
          <p:cNvSpPr txBox="1"/>
          <p:nvPr>
            <p:ph type="title"/>
          </p:nvPr>
        </p:nvSpPr>
        <p:spPr>
          <a:xfrm>
            <a:off x="199850" y="10348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ja" sz="3020" u="sng"/>
              <a:t>ご清聴ありがとうございました</a:t>
            </a:r>
            <a:endParaRPr b="1" sz="3020" u="sng"/>
          </a:p>
        </p:txBody>
      </p:sp>
      <p:pic>
        <p:nvPicPr>
          <p:cNvPr id="327" name="Google Shape;327;p31"/>
          <p:cNvPicPr preferRelativeResize="0"/>
          <p:nvPr/>
        </p:nvPicPr>
        <p:blipFill rotWithShape="1">
          <a:blip r:embed="rId5">
            <a:alphaModFix/>
          </a:blip>
          <a:srcRect b="0" l="0" r="0" t="8332"/>
          <a:stretch/>
        </p:blipFill>
        <p:spPr>
          <a:xfrm>
            <a:off x="2565500" y="1923075"/>
            <a:ext cx="3789300" cy="26844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 name="Shape 63"/>
        <p:cNvGrpSpPr/>
        <p:nvPr/>
      </p:nvGrpSpPr>
      <p:grpSpPr>
        <a:xfrm>
          <a:off x="0" y="0"/>
          <a:ext cx="0" cy="0"/>
          <a:chOff x="0" y="0"/>
          <a:chExt cx="0" cy="0"/>
        </a:xfrm>
      </p:grpSpPr>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65" name="Google Shape;65;p14"/>
          <p:cNvPicPr preferRelativeResize="0"/>
          <p:nvPr/>
        </p:nvPicPr>
        <p:blipFill rotWithShape="1">
          <a:blip r:embed="rId3">
            <a:alphaModFix amt="40000"/>
          </a:blip>
          <a:srcRect b="0" l="0" r="0" t="11574"/>
          <a:stretch/>
        </p:blipFill>
        <p:spPr>
          <a:xfrm>
            <a:off x="0" y="0"/>
            <a:ext cx="9144000" cy="5143500"/>
          </a:xfrm>
          <a:prstGeom prst="rect">
            <a:avLst/>
          </a:prstGeom>
          <a:noFill/>
          <a:ln>
            <a:noFill/>
          </a:ln>
        </p:spPr>
      </p:pic>
      <p:pic>
        <p:nvPicPr>
          <p:cNvPr id="66" name="Google Shape;66;p14"/>
          <p:cNvPicPr preferRelativeResize="0"/>
          <p:nvPr/>
        </p:nvPicPr>
        <p:blipFill>
          <a:blip r:embed="rId4">
            <a:alphaModFix/>
          </a:blip>
          <a:stretch>
            <a:fillRect/>
          </a:stretch>
        </p:blipFill>
        <p:spPr>
          <a:xfrm>
            <a:off x="7292025" y="9"/>
            <a:ext cx="1851975" cy="572700"/>
          </a:xfrm>
          <a:prstGeom prst="rect">
            <a:avLst/>
          </a:prstGeom>
          <a:noFill/>
          <a:ln>
            <a:noFill/>
          </a:ln>
        </p:spPr>
      </p:pic>
      <p:sp>
        <p:nvSpPr>
          <p:cNvPr id="67" name="Google Shape;67;p14"/>
          <p:cNvSpPr txBox="1"/>
          <p:nvPr>
            <p:ph idx="1" type="body"/>
          </p:nvPr>
        </p:nvSpPr>
        <p:spPr>
          <a:xfrm>
            <a:off x="311700" y="1152475"/>
            <a:ext cx="8520600" cy="36987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Font typeface="Meiryo"/>
              <a:buChar char="●"/>
            </a:pPr>
            <a:r>
              <a:rPr lang="ja" sz="2200">
                <a:solidFill>
                  <a:schemeClr val="dk1"/>
                </a:solidFill>
                <a:latin typeface="Meiryo"/>
                <a:ea typeface="Meiryo"/>
                <a:cs typeface="Meiryo"/>
                <a:sym typeface="Meiryo"/>
              </a:rPr>
              <a:t>メンバー</a:t>
            </a:r>
            <a:r>
              <a:rPr lang="ja" sz="2200">
                <a:solidFill>
                  <a:schemeClr val="dk1"/>
                </a:solidFill>
                <a:latin typeface="Meiryo"/>
                <a:ea typeface="Meiryo"/>
                <a:cs typeface="Meiryo"/>
                <a:sym typeface="Meiryo"/>
              </a:rPr>
              <a:t>紹介</a:t>
            </a:r>
            <a:endParaRPr sz="2200">
              <a:solidFill>
                <a:schemeClr val="dk1"/>
              </a:solidFill>
              <a:latin typeface="Meiryo"/>
              <a:ea typeface="Meiryo"/>
              <a:cs typeface="Meiryo"/>
              <a:sym typeface="Meiryo"/>
            </a:endParaRPr>
          </a:p>
          <a:p>
            <a:pPr indent="-368300" lvl="0" marL="457200" rtl="0" algn="l">
              <a:spcBef>
                <a:spcPts val="0"/>
              </a:spcBef>
              <a:spcAft>
                <a:spcPts val="0"/>
              </a:spcAft>
              <a:buClr>
                <a:schemeClr val="dk1"/>
              </a:buClr>
              <a:buSzPts val="2200"/>
              <a:buFont typeface="Meiryo"/>
              <a:buChar char="●"/>
            </a:pPr>
            <a:r>
              <a:rPr lang="ja" sz="2200">
                <a:solidFill>
                  <a:schemeClr val="dk1"/>
                </a:solidFill>
                <a:latin typeface="Meiryo"/>
                <a:ea typeface="Meiryo"/>
                <a:cs typeface="Meiryo"/>
                <a:sym typeface="Meiryo"/>
              </a:rPr>
              <a:t>基礎編・ワークショップ</a:t>
            </a:r>
            <a:endParaRPr sz="2200">
              <a:solidFill>
                <a:schemeClr val="dk1"/>
              </a:solidFill>
              <a:latin typeface="Meiryo"/>
              <a:ea typeface="Meiryo"/>
              <a:cs typeface="Meiryo"/>
              <a:sym typeface="Meiryo"/>
            </a:endParaRPr>
          </a:p>
          <a:p>
            <a:pPr indent="-368300" lvl="0" marL="457200" rtl="0" algn="l">
              <a:spcBef>
                <a:spcPts val="0"/>
              </a:spcBef>
              <a:spcAft>
                <a:spcPts val="0"/>
              </a:spcAft>
              <a:buClr>
                <a:schemeClr val="dk1"/>
              </a:buClr>
              <a:buSzPts val="2200"/>
              <a:buFont typeface="Meiryo"/>
              <a:buChar char="●"/>
            </a:pPr>
            <a:r>
              <a:rPr lang="ja" sz="2200">
                <a:solidFill>
                  <a:schemeClr val="dk1"/>
                </a:solidFill>
                <a:latin typeface="Meiryo"/>
                <a:ea typeface="Meiryo"/>
                <a:cs typeface="Meiryo"/>
                <a:sym typeface="Meiryo"/>
              </a:rPr>
              <a:t>開発編</a:t>
            </a:r>
            <a:endParaRPr sz="2200">
              <a:solidFill>
                <a:schemeClr val="dk1"/>
              </a:solidFill>
              <a:latin typeface="Meiryo"/>
              <a:ea typeface="Meiryo"/>
              <a:cs typeface="Meiryo"/>
              <a:sym typeface="Meiryo"/>
            </a:endParaRPr>
          </a:p>
          <a:p>
            <a:pPr indent="-368300" lvl="1" marL="914400" rtl="0" algn="l">
              <a:spcBef>
                <a:spcPts val="0"/>
              </a:spcBef>
              <a:spcAft>
                <a:spcPts val="0"/>
              </a:spcAft>
              <a:buClr>
                <a:schemeClr val="dk1"/>
              </a:buClr>
              <a:buSzPts val="2200"/>
              <a:buFont typeface="Meiryo"/>
              <a:buChar char="○"/>
            </a:pPr>
            <a:r>
              <a:rPr lang="ja" sz="2200">
                <a:solidFill>
                  <a:schemeClr val="dk1"/>
                </a:solidFill>
                <a:latin typeface="Meiryo"/>
                <a:ea typeface="Meiryo"/>
                <a:cs typeface="Meiryo"/>
                <a:sym typeface="Meiryo"/>
              </a:rPr>
              <a:t>ペルソナ・開発予定のサービス</a:t>
            </a:r>
            <a:endParaRPr sz="2200">
              <a:solidFill>
                <a:schemeClr val="dk1"/>
              </a:solidFill>
              <a:latin typeface="Meiryo"/>
              <a:ea typeface="Meiryo"/>
              <a:cs typeface="Meiryo"/>
              <a:sym typeface="Meiryo"/>
            </a:endParaRPr>
          </a:p>
          <a:p>
            <a:pPr indent="-368300" lvl="1" marL="914400" rtl="0" algn="l">
              <a:spcBef>
                <a:spcPts val="0"/>
              </a:spcBef>
              <a:spcAft>
                <a:spcPts val="0"/>
              </a:spcAft>
              <a:buClr>
                <a:schemeClr val="dk1"/>
              </a:buClr>
              <a:buSzPts val="2200"/>
              <a:buFont typeface="Meiryo"/>
              <a:buChar char="○"/>
            </a:pPr>
            <a:r>
              <a:rPr lang="ja" sz="2200">
                <a:solidFill>
                  <a:schemeClr val="dk1"/>
                </a:solidFill>
                <a:latin typeface="Meiryo"/>
                <a:ea typeface="Meiryo"/>
                <a:cs typeface="Meiryo"/>
                <a:sym typeface="Meiryo"/>
              </a:rPr>
              <a:t>具体的な取り組みの流れ</a:t>
            </a:r>
            <a:endParaRPr sz="2200">
              <a:solidFill>
                <a:schemeClr val="dk1"/>
              </a:solidFill>
              <a:latin typeface="Meiryo"/>
              <a:ea typeface="Meiryo"/>
              <a:cs typeface="Meiryo"/>
              <a:sym typeface="Meiryo"/>
            </a:endParaRPr>
          </a:p>
          <a:p>
            <a:pPr indent="-368300" lvl="0" marL="457200" rtl="0" algn="l">
              <a:spcBef>
                <a:spcPts val="0"/>
              </a:spcBef>
              <a:spcAft>
                <a:spcPts val="0"/>
              </a:spcAft>
              <a:buClr>
                <a:schemeClr val="dk1"/>
              </a:buClr>
              <a:buSzPts val="2200"/>
              <a:buFont typeface="Meiryo"/>
              <a:buChar char="●"/>
            </a:pPr>
            <a:r>
              <a:rPr lang="ja" sz="2200">
                <a:solidFill>
                  <a:schemeClr val="dk1"/>
                </a:solidFill>
                <a:latin typeface="Meiryo"/>
                <a:ea typeface="Meiryo"/>
                <a:cs typeface="Meiryo"/>
                <a:sym typeface="Meiryo"/>
              </a:rPr>
              <a:t>既に実装できている機能のデモ</a:t>
            </a:r>
            <a:endParaRPr sz="2200">
              <a:solidFill>
                <a:schemeClr val="dk1"/>
              </a:solidFill>
              <a:latin typeface="Meiryo"/>
              <a:ea typeface="Meiryo"/>
              <a:cs typeface="Meiryo"/>
              <a:sym typeface="Meiryo"/>
            </a:endParaRPr>
          </a:p>
          <a:p>
            <a:pPr indent="-368300" lvl="0" marL="457200" rtl="0" algn="l">
              <a:spcBef>
                <a:spcPts val="0"/>
              </a:spcBef>
              <a:spcAft>
                <a:spcPts val="0"/>
              </a:spcAft>
              <a:buClr>
                <a:schemeClr val="dk1"/>
              </a:buClr>
              <a:buSzPts val="2200"/>
              <a:buFont typeface="Meiryo"/>
              <a:buChar char="●"/>
            </a:pPr>
            <a:r>
              <a:rPr lang="ja" sz="2200">
                <a:solidFill>
                  <a:schemeClr val="dk1"/>
                </a:solidFill>
                <a:latin typeface="Meiryo"/>
                <a:ea typeface="Meiryo"/>
                <a:cs typeface="Meiryo"/>
                <a:sym typeface="Meiryo"/>
              </a:rPr>
              <a:t>開発効率化に向けた取り組み</a:t>
            </a:r>
            <a:endParaRPr sz="2200">
              <a:solidFill>
                <a:schemeClr val="dk1"/>
              </a:solidFill>
              <a:latin typeface="Meiryo"/>
              <a:ea typeface="Meiryo"/>
              <a:cs typeface="Meiryo"/>
              <a:sym typeface="Meiryo"/>
            </a:endParaRPr>
          </a:p>
          <a:p>
            <a:pPr indent="-368300" lvl="0" marL="457200" rtl="0" algn="l">
              <a:spcBef>
                <a:spcPts val="0"/>
              </a:spcBef>
              <a:spcAft>
                <a:spcPts val="0"/>
              </a:spcAft>
              <a:buClr>
                <a:schemeClr val="dk1"/>
              </a:buClr>
              <a:buSzPts val="2200"/>
              <a:buFont typeface="Meiryo"/>
              <a:buChar char="●"/>
            </a:pPr>
            <a:r>
              <a:rPr lang="ja" sz="2200">
                <a:solidFill>
                  <a:schemeClr val="dk1"/>
                </a:solidFill>
                <a:latin typeface="Meiryo"/>
                <a:ea typeface="Meiryo"/>
                <a:cs typeface="Meiryo"/>
                <a:sym typeface="Meiryo"/>
              </a:rPr>
              <a:t>開発後半への意気込み</a:t>
            </a:r>
            <a:endParaRPr sz="2800">
              <a:solidFill>
                <a:schemeClr val="dk1"/>
              </a:solidFill>
            </a:endParaRPr>
          </a:p>
        </p:txBody>
      </p:sp>
      <p:sp>
        <p:nvSpPr>
          <p:cNvPr id="68" name="Google Shape;68;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アジェンダ</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1" name="Shape 331"/>
        <p:cNvGrpSpPr/>
        <p:nvPr/>
      </p:nvGrpSpPr>
      <p:grpSpPr>
        <a:xfrm>
          <a:off x="0" y="0"/>
          <a:ext cx="0" cy="0"/>
          <a:chOff x="0" y="0"/>
          <a:chExt cx="0" cy="0"/>
        </a:xfrm>
      </p:grpSpPr>
      <p:sp>
        <p:nvSpPr>
          <p:cNvPr id="332" name="Google Shape;332;p32"/>
          <p:cNvSpPr txBox="1"/>
          <p:nvPr>
            <p:ph type="title"/>
          </p:nvPr>
        </p:nvSpPr>
        <p:spPr>
          <a:xfrm>
            <a:off x="311700" y="2226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ja"/>
              <a:t>予備スライド</a:t>
            </a:r>
            <a:endParaRPr/>
          </a:p>
        </p:txBody>
      </p:sp>
      <p:sp>
        <p:nvSpPr>
          <p:cNvPr id="333" name="Google Shape;33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7" name="Shape 337"/>
        <p:cNvGrpSpPr/>
        <p:nvPr/>
      </p:nvGrpSpPr>
      <p:grpSpPr>
        <a:xfrm>
          <a:off x="0" y="0"/>
          <a:ext cx="0" cy="0"/>
          <a:chOff x="0" y="0"/>
          <a:chExt cx="0" cy="0"/>
        </a:xfrm>
      </p:grpSpPr>
      <p:sp>
        <p:nvSpPr>
          <p:cNvPr id="338" name="Google Shape;33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開発予定のサービス</a:t>
            </a:r>
            <a:endParaRPr/>
          </a:p>
        </p:txBody>
      </p:sp>
      <p:sp>
        <p:nvSpPr>
          <p:cNvPr id="339" name="Google Shape;339;p33"/>
          <p:cNvSpPr txBox="1"/>
          <p:nvPr>
            <p:ph idx="1" type="body"/>
          </p:nvPr>
        </p:nvSpPr>
        <p:spPr>
          <a:xfrm>
            <a:off x="311700" y="1076550"/>
            <a:ext cx="8520600" cy="10743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b="1" lang="ja" sz="3641">
                <a:solidFill>
                  <a:schemeClr val="dk1"/>
                </a:solidFill>
                <a:latin typeface="Century Gothic"/>
                <a:ea typeface="Century Gothic"/>
                <a:cs typeface="Century Gothic"/>
                <a:sym typeface="Century Gothic"/>
              </a:rPr>
              <a:t>Happy Hobby Lobby</a:t>
            </a:r>
            <a:endParaRPr b="1" sz="3641">
              <a:solidFill>
                <a:schemeClr val="dk1"/>
              </a:solidFill>
              <a:latin typeface="Century Gothic"/>
              <a:ea typeface="Century Gothic"/>
              <a:cs typeface="Century Gothic"/>
              <a:sym typeface="Century Gothic"/>
            </a:endParaRPr>
          </a:p>
          <a:p>
            <a:pPr indent="0" lvl="0" marL="0" rtl="0" algn="ctr">
              <a:spcBef>
                <a:spcPts val="1200"/>
              </a:spcBef>
              <a:spcAft>
                <a:spcPts val="1200"/>
              </a:spcAft>
              <a:buNone/>
            </a:pPr>
            <a:r>
              <a:rPr lang="ja" sz="2000">
                <a:solidFill>
                  <a:schemeClr val="dk1"/>
                </a:solidFill>
              </a:rPr>
              <a:t>趣味を「見つけ」、「共有し」、「始める」ためのWebアプリ</a:t>
            </a:r>
            <a:endParaRPr sz="2000">
              <a:solidFill>
                <a:schemeClr val="dk1"/>
              </a:solidFill>
            </a:endParaRPr>
          </a:p>
        </p:txBody>
      </p:sp>
      <p:sp>
        <p:nvSpPr>
          <p:cNvPr id="340" name="Google Shape;340;p33"/>
          <p:cNvSpPr txBox="1"/>
          <p:nvPr>
            <p:ph idx="1" type="body"/>
          </p:nvPr>
        </p:nvSpPr>
        <p:spPr>
          <a:xfrm>
            <a:off x="4944150" y="2233275"/>
            <a:ext cx="4068000" cy="2520000"/>
          </a:xfrm>
          <a:prstGeom prst="rect">
            <a:avLst/>
          </a:prstGeom>
          <a:solidFill>
            <a:srgbClr val="D9EAD3"/>
          </a:solidFill>
          <a:effectLst>
            <a:outerShdw blurRad="57150" rotWithShape="0" algn="bl" dir="3000000" dist="57150">
              <a:srgbClr val="000000">
                <a:alpha val="50000"/>
              </a:srgbClr>
            </a:outerShdw>
          </a:effectLst>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None/>
            </a:pPr>
            <a:r>
              <a:rPr lang="ja" sz="2000">
                <a:solidFill>
                  <a:schemeClr val="dk1"/>
                </a:solidFill>
              </a:rPr>
              <a:t>機能</a:t>
            </a:r>
            <a:endParaRPr sz="2000">
              <a:solidFill>
                <a:schemeClr val="dk1"/>
              </a:solidFill>
            </a:endParaRPr>
          </a:p>
          <a:p>
            <a:pPr indent="-346075" lvl="0" marL="457200" rtl="0" algn="l">
              <a:lnSpc>
                <a:spcPct val="115000"/>
              </a:lnSpc>
              <a:spcBef>
                <a:spcPts val="1200"/>
              </a:spcBef>
              <a:spcAft>
                <a:spcPts val="0"/>
              </a:spcAft>
              <a:buClr>
                <a:schemeClr val="dk1"/>
              </a:buClr>
              <a:buSzPct val="100000"/>
              <a:buChar char="●"/>
            </a:pPr>
            <a:r>
              <a:rPr lang="ja" sz="2000">
                <a:solidFill>
                  <a:schemeClr val="dk1"/>
                </a:solidFill>
              </a:rPr>
              <a:t>趣味を始めやすくする”チュートリアル”を購入・出品できる</a:t>
            </a:r>
            <a:endParaRPr sz="2000">
              <a:solidFill>
                <a:schemeClr val="dk1"/>
              </a:solidFill>
            </a:endParaRPr>
          </a:p>
          <a:p>
            <a:pPr indent="-346075" lvl="0" marL="457200" rtl="0" algn="l">
              <a:lnSpc>
                <a:spcPct val="115000"/>
              </a:lnSpc>
              <a:spcBef>
                <a:spcPts val="1000"/>
              </a:spcBef>
              <a:spcAft>
                <a:spcPts val="0"/>
              </a:spcAft>
              <a:buClr>
                <a:schemeClr val="dk1"/>
              </a:buClr>
              <a:buSzPct val="100000"/>
              <a:buChar char="●"/>
            </a:pPr>
            <a:r>
              <a:rPr lang="ja" sz="2000">
                <a:solidFill>
                  <a:schemeClr val="dk1"/>
                </a:solidFill>
              </a:rPr>
              <a:t>自分の得意・好きな趣味を</a:t>
            </a:r>
            <a:br>
              <a:rPr lang="ja" sz="2000">
                <a:solidFill>
                  <a:schemeClr val="dk1"/>
                </a:solidFill>
              </a:rPr>
            </a:br>
            <a:r>
              <a:rPr lang="ja" sz="2000">
                <a:solidFill>
                  <a:schemeClr val="dk1"/>
                </a:solidFill>
              </a:rPr>
              <a:t>共有できる</a:t>
            </a:r>
            <a:endParaRPr sz="2000">
              <a:solidFill>
                <a:schemeClr val="dk1"/>
              </a:solidFill>
            </a:endParaRPr>
          </a:p>
          <a:p>
            <a:pPr indent="-346075" lvl="0" marL="457200" rtl="0" algn="l">
              <a:lnSpc>
                <a:spcPct val="115000"/>
              </a:lnSpc>
              <a:spcBef>
                <a:spcPts val="1000"/>
              </a:spcBef>
              <a:spcAft>
                <a:spcPts val="0"/>
              </a:spcAft>
              <a:buClr>
                <a:schemeClr val="dk1"/>
              </a:buClr>
              <a:buSzPct val="100000"/>
              <a:buChar char="●"/>
            </a:pPr>
            <a:r>
              <a:rPr lang="ja" sz="2000">
                <a:solidFill>
                  <a:schemeClr val="dk1"/>
                </a:solidFill>
              </a:rPr>
              <a:t>チャット機能で誰かと趣味を</a:t>
            </a:r>
            <a:br>
              <a:rPr lang="ja" sz="2000">
                <a:solidFill>
                  <a:schemeClr val="dk1"/>
                </a:solidFill>
              </a:rPr>
            </a:br>
            <a:r>
              <a:rPr lang="ja" sz="2000">
                <a:solidFill>
                  <a:schemeClr val="dk1"/>
                </a:solidFill>
              </a:rPr>
              <a:t>始めたり、近況を共有できる</a:t>
            </a:r>
            <a:endParaRPr sz="2000">
              <a:solidFill>
                <a:schemeClr val="dk1"/>
              </a:solidFill>
            </a:endParaRPr>
          </a:p>
        </p:txBody>
      </p:sp>
      <p:sp>
        <p:nvSpPr>
          <p:cNvPr id="341" name="Google Shape;341;p33"/>
          <p:cNvSpPr txBox="1"/>
          <p:nvPr>
            <p:ph idx="1" type="body"/>
          </p:nvPr>
        </p:nvSpPr>
        <p:spPr>
          <a:xfrm>
            <a:off x="165500" y="2233275"/>
            <a:ext cx="4068000" cy="2520000"/>
          </a:xfrm>
          <a:prstGeom prst="rect">
            <a:avLst/>
          </a:prstGeom>
          <a:solidFill>
            <a:srgbClr val="F4CCCC"/>
          </a:solidFill>
          <a:effectLst>
            <a:outerShdw blurRad="57150" rotWithShape="0" algn="bl" dir="3000000" dist="571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ja" sz="2000">
                <a:solidFill>
                  <a:schemeClr val="dk1"/>
                </a:solidFill>
              </a:rPr>
              <a:t>課題</a:t>
            </a:r>
            <a:endParaRPr sz="2000">
              <a:solidFill>
                <a:schemeClr val="dk1"/>
              </a:solidFill>
            </a:endParaRPr>
          </a:p>
          <a:p>
            <a:pPr indent="-222250" lvl="0" marL="269999" rtl="0" algn="l">
              <a:lnSpc>
                <a:spcPct val="95000"/>
              </a:lnSpc>
              <a:spcBef>
                <a:spcPts val="1200"/>
              </a:spcBef>
              <a:spcAft>
                <a:spcPts val="0"/>
              </a:spcAft>
              <a:buClr>
                <a:schemeClr val="dk1"/>
              </a:buClr>
              <a:buSzPts val="2000"/>
              <a:buChar char="●"/>
            </a:pPr>
            <a:r>
              <a:rPr lang="ja" sz="2000">
                <a:solidFill>
                  <a:schemeClr val="dk1"/>
                </a:solidFill>
              </a:rPr>
              <a:t>何から始めればよいかわからず</a:t>
            </a:r>
            <a:br>
              <a:rPr lang="ja" sz="2000">
                <a:solidFill>
                  <a:schemeClr val="dk1"/>
                </a:solidFill>
              </a:rPr>
            </a:br>
            <a:r>
              <a:rPr lang="ja" sz="2000">
                <a:solidFill>
                  <a:schemeClr val="dk1"/>
                </a:solidFill>
              </a:rPr>
              <a:t>はじめの一歩を踏み出せない</a:t>
            </a:r>
            <a:endParaRPr sz="2000">
              <a:solidFill>
                <a:schemeClr val="dk1"/>
              </a:solidFill>
            </a:endParaRPr>
          </a:p>
          <a:p>
            <a:pPr indent="-222250" lvl="0" marL="269999" rtl="0" algn="l">
              <a:lnSpc>
                <a:spcPct val="95000"/>
              </a:lnSpc>
              <a:spcBef>
                <a:spcPts val="1000"/>
              </a:spcBef>
              <a:spcAft>
                <a:spcPts val="0"/>
              </a:spcAft>
              <a:buClr>
                <a:schemeClr val="dk1"/>
              </a:buClr>
              <a:buSzPts val="2000"/>
              <a:buChar char="●"/>
            </a:pPr>
            <a:r>
              <a:rPr lang="ja" sz="2000">
                <a:solidFill>
                  <a:schemeClr val="dk1"/>
                </a:solidFill>
              </a:rPr>
              <a:t>興味関心が広がらない</a:t>
            </a:r>
            <a:br>
              <a:rPr lang="ja" sz="2000">
                <a:solidFill>
                  <a:schemeClr val="dk1"/>
                </a:solidFill>
              </a:rPr>
            </a:br>
            <a:endParaRPr sz="2000">
              <a:solidFill>
                <a:schemeClr val="dk1"/>
              </a:solidFill>
            </a:endParaRPr>
          </a:p>
          <a:p>
            <a:pPr indent="-222250" lvl="0" marL="269999" rtl="0" algn="l">
              <a:lnSpc>
                <a:spcPct val="95000"/>
              </a:lnSpc>
              <a:spcBef>
                <a:spcPts val="0"/>
              </a:spcBef>
              <a:spcAft>
                <a:spcPts val="0"/>
              </a:spcAft>
              <a:buClr>
                <a:schemeClr val="dk1"/>
              </a:buClr>
              <a:buSzPts val="2000"/>
              <a:buChar char="●"/>
            </a:pPr>
            <a:r>
              <a:rPr lang="ja" sz="2000">
                <a:solidFill>
                  <a:schemeClr val="dk1"/>
                </a:solidFill>
              </a:rPr>
              <a:t>長続きしない</a:t>
            </a:r>
            <a:endParaRPr sz="2000">
              <a:solidFill>
                <a:schemeClr val="dk1"/>
              </a:solidFill>
            </a:endParaRPr>
          </a:p>
        </p:txBody>
      </p:sp>
      <p:pic>
        <p:nvPicPr>
          <p:cNvPr id="342" name="Google Shape;342;p33"/>
          <p:cNvPicPr preferRelativeResize="0"/>
          <p:nvPr/>
        </p:nvPicPr>
        <p:blipFill rotWithShape="1">
          <a:blip r:embed="rId3">
            <a:alphaModFix/>
          </a:blip>
          <a:srcRect b="0" l="0" r="0" t="11839"/>
          <a:stretch/>
        </p:blipFill>
        <p:spPr>
          <a:xfrm>
            <a:off x="3882900" y="55125"/>
            <a:ext cx="1378200" cy="939000"/>
          </a:xfrm>
          <a:prstGeom prst="ellipse">
            <a:avLst/>
          </a:prstGeom>
          <a:noFill/>
          <a:ln>
            <a:noFill/>
          </a:ln>
        </p:spPr>
      </p:pic>
      <p:sp>
        <p:nvSpPr>
          <p:cNvPr id="343" name="Google Shape;34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344" name="Google Shape;344;p33"/>
          <p:cNvSpPr/>
          <p:nvPr/>
        </p:nvSpPr>
        <p:spPr>
          <a:xfrm>
            <a:off x="4423850" y="3093825"/>
            <a:ext cx="419400" cy="651300"/>
          </a:xfrm>
          <a:prstGeom prst="rightArrow">
            <a:avLst>
              <a:gd fmla="val 50000" name="adj1"/>
              <a:gd fmla="val 10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8" name="Shape 348"/>
        <p:cNvGrpSpPr/>
        <p:nvPr/>
      </p:nvGrpSpPr>
      <p:grpSpPr>
        <a:xfrm>
          <a:off x="0" y="0"/>
          <a:ext cx="0" cy="0"/>
          <a:chOff x="0" y="0"/>
          <a:chExt cx="0" cy="0"/>
        </a:xfrm>
      </p:grpSpPr>
      <p:pic>
        <p:nvPicPr>
          <p:cNvPr id="349" name="Google Shape;349;p34"/>
          <p:cNvPicPr preferRelativeResize="0"/>
          <p:nvPr/>
        </p:nvPicPr>
        <p:blipFill rotWithShape="1">
          <a:blip r:embed="rId3">
            <a:alphaModFix/>
          </a:blip>
          <a:srcRect b="32541" l="0" r="29057" t="0"/>
          <a:stretch/>
        </p:blipFill>
        <p:spPr>
          <a:xfrm>
            <a:off x="979475" y="1101325"/>
            <a:ext cx="6564051" cy="3834501"/>
          </a:xfrm>
          <a:prstGeom prst="rect">
            <a:avLst/>
          </a:prstGeom>
          <a:noFill/>
          <a:ln>
            <a:noFill/>
          </a:ln>
        </p:spPr>
      </p:pic>
      <p:sp>
        <p:nvSpPr>
          <p:cNvPr id="350" name="Google Shape;35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機能シナリオ</a:t>
            </a:r>
            <a:endParaRPr/>
          </a:p>
        </p:txBody>
      </p:sp>
      <p:sp>
        <p:nvSpPr>
          <p:cNvPr id="351" name="Google Shape;351;p34"/>
          <p:cNvSpPr/>
          <p:nvPr/>
        </p:nvSpPr>
        <p:spPr>
          <a:xfrm>
            <a:off x="6412075" y="3387250"/>
            <a:ext cx="2678400" cy="1659600"/>
          </a:xfrm>
          <a:prstGeom prst="snip2DiagRect">
            <a:avLst>
              <a:gd fmla="val 0"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800">
                <a:solidFill>
                  <a:schemeClr val="dk1"/>
                </a:solidFill>
              </a:rPr>
              <a:t>Webサービスの</a:t>
            </a:r>
            <a:endParaRPr sz="1800">
              <a:solidFill>
                <a:schemeClr val="dk1"/>
              </a:solidFill>
            </a:endParaRPr>
          </a:p>
          <a:p>
            <a:pPr indent="0" lvl="0" marL="0" rtl="0" algn="ctr">
              <a:spcBef>
                <a:spcPts val="0"/>
              </a:spcBef>
              <a:spcAft>
                <a:spcPts val="0"/>
              </a:spcAft>
              <a:buNone/>
            </a:pPr>
            <a:r>
              <a:rPr lang="ja" sz="1800">
                <a:solidFill>
                  <a:schemeClr val="dk1"/>
                </a:solidFill>
              </a:rPr>
              <a:t>表示画面や画面遷移のイメージの具体化</a:t>
            </a:r>
            <a:endParaRPr sz="1800">
              <a:solidFill>
                <a:schemeClr val="dk1"/>
              </a:solidFill>
            </a:endParaRPr>
          </a:p>
        </p:txBody>
      </p:sp>
      <p:sp>
        <p:nvSpPr>
          <p:cNvPr id="352" name="Google Shape;35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6" name="Shape 356"/>
        <p:cNvGrpSpPr/>
        <p:nvPr/>
      </p:nvGrpSpPr>
      <p:grpSpPr>
        <a:xfrm>
          <a:off x="0" y="0"/>
          <a:ext cx="0" cy="0"/>
          <a:chOff x="0" y="0"/>
          <a:chExt cx="0" cy="0"/>
        </a:xfrm>
      </p:grpSpPr>
      <p:sp>
        <p:nvSpPr>
          <p:cNvPr id="357" name="Google Shape;35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ユーザーストーリーマップ</a:t>
            </a:r>
            <a:endParaRPr/>
          </a:p>
          <a:p>
            <a:pPr indent="0" lvl="0" marL="0" rtl="0" algn="l">
              <a:spcBef>
                <a:spcPts val="0"/>
              </a:spcBef>
              <a:spcAft>
                <a:spcPts val="0"/>
              </a:spcAft>
              <a:buNone/>
            </a:pPr>
            <a:r>
              <a:t/>
            </a:r>
            <a:endParaRPr/>
          </a:p>
        </p:txBody>
      </p:sp>
      <p:sp>
        <p:nvSpPr>
          <p:cNvPr id="358" name="Google Shape;358;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359" name="Google Shape;359;p35"/>
          <p:cNvPicPr preferRelativeResize="0"/>
          <p:nvPr/>
        </p:nvPicPr>
        <p:blipFill>
          <a:blip r:embed="rId3">
            <a:alphaModFix/>
          </a:blip>
          <a:stretch>
            <a:fillRect/>
          </a:stretch>
        </p:blipFill>
        <p:spPr>
          <a:xfrm>
            <a:off x="449500" y="1133750"/>
            <a:ext cx="8167655" cy="3620536"/>
          </a:xfrm>
          <a:prstGeom prst="rect">
            <a:avLst/>
          </a:prstGeom>
          <a:noFill/>
          <a:ln>
            <a:noFill/>
          </a:ln>
        </p:spPr>
      </p:pic>
      <p:cxnSp>
        <p:nvCxnSpPr>
          <p:cNvPr id="360" name="Google Shape;360;p35"/>
          <p:cNvCxnSpPr/>
          <p:nvPr/>
        </p:nvCxnSpPr>
        <p:spPr>
          <a:xfrm>
            <a:off x="77350" y="2774750"/>
            <a:ext cx="8952900" cy="0"/>
          </a:xfrm>
          <a:prstGeom prst="straightConnector1">
            <a:avLst/>
          </a:prstGeom>
          <a:noFill/>
          <a:ln cap="flat" cmpd="sng" w="28575">
            <a:solidFill>
              <a:srgbClr val="FF0000"/>
            </a:solidFill>
            <a:prstDash val="solid"/>
            <a:round/>
            <a:headEnd len="med" w="med" type="none"/>
            <a:tailEnd len="med" w="med" type="none"/>
          </a:ln>
        </p:spPr>
      </p:cxnSp>
      <p:sp>
        <p:nvSpPr>
          <p:cNvPr id="361" name="Google Shape;361;p35"/>
          <p:cNvSpPr txBox="1"/>
          <p:nvPr/>
        </p:nvSpPr>
        <p:spPr>
          <a:xfrm>
            <a:off x="5085500" y="2059350"/>
            <a:ext cx="20595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3800">
                <a:solidFill>
                  <a:srgbClr val="FF0000"/>
                </a:solidFill>
              </a:rPr>
              <a:t>↑MVP</a:t>
            </a:r>
            <a:endParaRPr sz="3800">
              <a:solidFill>
                <a:srgbClr val="FF0000"/>
              </a:solidFill>
            </a:endParaRPr>
          </a:p>
        </p:txBody>
      </p:sp>
      <p:sp>
        <p:nvSpPr>
          <p:cNvPr id="362" name="Google Shape;362;p35"/>
          <p:cNvSpPr/>
          <p:nvPr/>
        </p:nvSpPr>
        <p:spPr>
          <a:xfrm>
            <a:off x="1093675" y="1248750"/>
            <a:ext cx="3427500" cy="150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35"/>
          <p:cNvPicPr preferRelativeResize="0"/>
          <p:nvPr/>
        </p:nvPicPr>
        <p:blipFill rotWithShape="1">
          <a:blip r:embed="rId4">
            <a:alphaModFix/>
          </a:blip>
          <a:srcRect b="37773" l="0" r="0" t="2278"/>
          <a:stretch/>
        </p:blipFill>
        <p:spPr>
          <a:xfrm>
            <a:off x="77350" y="1133750"/>
            <a:ext cx="7807001" cy="2739500"/>
          </a:xfrm>
          <a:prstGeom prst="rect">
            <a:avLst/>
          </a:prstGeom>
          <a:noFill/>
          <a:ln cap="flat" cmpd="sng" w="76200">
            <a:solidFill>
              <a:srgbClr val="FF0000"/>
            </a:solidFill>
            <a:prstDash val="solid"/>
            <a:round/>
            <a:headEnd len="sm" w="sm" type="none"/>
            <a:tailEnd len="sm" w="sm" type="none"/>
          </a:ln>
        </p:spPr>
      </p:pic>
      <p:grpSp>
        <p:nvGrpSpPr>
          <p:cNvPr id="364" name="Google Shape;364;p35"/>
          <p:cNvGrpSpPr/>
          <p:nvPr/>
        </p:nvGrpSpPr>
        <p:grpSpPr>
          <a:xfrm>
            <a:off x="4612256" y="82076"/>
            <a:ext cx="1972198" cy="784315"/>
            <a:chOff x="2815600" y="45600"/>
            <a:chExt cx="2063400" cy="790800"/>
          </a:xfrm>
        </p:grpSpPr>
        <p:sp>
          <p:nvSpPr>
            <p:cNvPr id="365" name="Google Shape;365;p35"/>
            <p:cNvSpPr/>
            <p:nvPr/>
          </p:nvSpPr>
          <p:spPr>
            <a:xfrm>
              <a:off x="2815600" y="45600"/>
              <a:ext cx="804900" cy="790800"/>
            </a:xfrm>
            <a:prstGeom prst="chevron">
              <a:avLst>
                <a:gd fmla="val 2604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価値</a:t>
              </a:r>
              <a:endParaRPr/>
            </a:p>
          </p:txBody>
        </p:sp>
        <p:sp>
          <p:nvSpPr>
            <p:cNvPr id="366" name="Google Shape;366;p35"/>
            <p:cNvSpPr/>
            <p:nvPr/>
          </p:nvSpPr>
          <p:spPr>
            <a:xfrm>
              <a:off x="3444850" y="45600"/>
              <a:ext cx="804900" cy="790800"/>
            </a:xfrm>
            <a:prstGeom prst="chevron">
              <a:avLst>
                <a:gd fmla="val 2604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機能</a:t>
              </a:r>
              <a:endParaRPr/>
            </a:p>
          </p:txBody>
        </p:sp>
        <p:sp>
          <p:nvSpPr>
            <p:cNvPr id="367" name="Google Shape;367;p35"/>
            <p:cNvSpPr/>
            <p:nvPr/>
          </p:nvSpPr>
          <p:spPr>
            <a:xfrm>
              <a:off x="4074100" y="45600"/>
              <a:ext cx="804900" cy="790800"/>
            </a:xfrm>
            <a:prstGeom prst="chevron">
              <a:avLst>
                <a:gd fmla="val 26040" name="adj"/>
              </a:avLst>
            </a:prstGeom>
            <a:solidFill>
              <a:schemeClr val="lt2"/>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700"/>
                <a:t>ユー</a:t>
              </a:r>
              <a:endParaRPr sz="700"/>
            </a:p>
            <a:p>
              <a:pPr indent="0" lvl="0" marL="0" rtl="0" algn="l">
                <a:spcBef>
                  <a:spcPts val="0"/>
                </a:spcBef>
                <a:spcAft>
                  <a:spcPts val="0"/>
                </a:spcAft>
                <a:buNone/>
              </a:pPr>
              <a:r>
                <a:rPr lang="ja" sz="700"/>
                <a:t>ザー</a:t>
              </a:r>
              <a:endParaRPr sz="7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800"/>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63"/>
                                        </p:tgtEl>
                                        <p:attrNameLst>
                                          <p:attrName>style.visibility</p:attrName>
                                        </p:attrNameLst>
                                      </p:cBhvr>
                                      <p:to>
                                        <p:strVal val="visible"/>
                                      </p:to>
                                    </p:set>
                                    <p:anim calcmode="lin" valueType="num">
                                      <p:cBhvr additive="base">
                                        <p:cTn dur="1000"/>
                                        <p:tgtEl>
                                          <p:spTgt spid="363"/>
                                        </p:tgtEl>
                                        <p:attrNameLst>
                                          <p:attrName>ppt_w</p:attrName>
                                        </p:attrNameLst>
                                      </p:cBhvr>
                                      <p:tavLst>
                                        <p:tav fmla="" tm="0">
                                          <p:val>
                                            <p:strVal val="0"/>
                                          </p:val>
                                        </p:tav>
                                        <p:tav fmla="" tm="100000">
                                          <p:val>
                                            <p:strVal val="#ppt_w"/>
                                          </p:val>
                                        </p:tav>
                                      </p:tavLst>
                                    </p:anim>
                                    <p:anim calcmode="lin" valueType="num">
                                      <p:cBhvr additive="base">
                                        <p:cTn dur="1000"/>
                                        <p:tgtEl>
                                          <p:spTgt spid="36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1" name="Shape 371"/>
        <p:cNvGrpSpPr/>
        <p:nvPr/>
      </p:nvGrpSpPr>
      <p:grpSpPr>
        <a:xfrm>
          <a:off x="0" y="0"/>
          <a:ext cx="0" cy="0"/>
          <a:chOff x="0" y="0"/>
          <a:chExt cx="0" cy="0"/>
        </a:xfrm>
      </p:grpSpPr>
      <p:sp>
        <p:nvSpPr>
          <p:cNvPr id="372" name="Google Shape;37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使った技術</a:t>
            </a:r>
            <a:endParaRPr/>
          </a:p>
        </p:txBody>
      </p:sp>
      <p:grpSp>
        <p:nvGrpSpPr>
          <p:cNvPr id="373" name="Google Shape;373;p36"/>
          <p:cNvGrpSpPr/>
          <p:nvPr/>
        </p:nvGrpSpPr>
        <p:grpSpPr>
          <a:xfrm>
            <a:off x="475625" y="1618488"/>
            <a:ext cx="3778578" cy="1366887"/>
            <a:chOff x="475625" y="1389888"/>
            <a:chExt cx="3778578" cy="1366887"/>
          </a:xfrm>
        </p:grpSpPr>
        <p:pic>
          <p:nvPicPr>
            <p:cNvPr id="374" name="Google Shape;374;p36"/>
            <p:cNvPicPr preferRelativeResize="0"/>
            <p:nvPr/>
          </p:nvPicPr>
          <p:blipFill>
            <a:blip r:embed="rId3">
              <a:alphaModFix/>
            </a:blip>
            <a:stretch>
              <a:fillRect/>
            </a:stretch>
          </p:blipFill>
          <p:spPr>
            <a:xfrm>
              <a:off x="475625" y="1389888"/>
              <a:ext cx="1756974" cy="665725"/>
            </a:xfrm>
            <a:prstGeom prst="rect">
              <a:avLst/>
            </a:prstGeom>
            <a:noFill/>
            <a:ln>
              <a:noFill/>
            </a:ln>
          </p:spPr>
        </p:pic>
        <p:pic>
          <p:nvPicPr>
            <p:cNvPr id="375" name="Google Shape;375;p36"/>
            <p:cNvPicPr preferRelativeResize="0"/>
            <p:nvPr/>
          </p:nvPicPr>
          <p:blipFill>
            <a:blip r:embed="rId4">
              <a:alphaModFix/>
            </a:blip>
            <a:stretch>
              <a:fillRect/>
            </a:stretch>
          </p:blipFill>
          <p:spPr>
            <a:xfrm>
              <a:off x="2363125" y="1436399"/>
              <a:ext cx="936300" cy="572700"/>
            </a:xfrm>
            <a:prstGeom prst="rect">
              <a:avLst/>
            </a:prstGeom>
            <a:noFill/>
            <a:ln>
              <a:noFill/>
            </a:ln>
          </p:spPr>
        </p:pic>
        <p:pic>
          <p:nvPicPr>
            <p:cNvPr id="376" name="Google Shape;376;p36"/>
            <p:cNvPicPr preferRelativeResize="0"/>
            <p:nvPr/>
          </p:nvPicPr>
          <p:blipFill>
            <a:blip r:embed="rId5">
              <a:alphaModFix/>
            </a:blip>
            <a:stretch>
              <a:fillRect/>
            </a:stretch>
          </p:blipFill>
          <p:spPr>
            <a:xfrm>
              <a:off x="3371075" y="1392439"/>
              <a:ext cx="660624" cy="660624"/>
            </a:xfrm>
            <a:prstGeom prst="rect">
              <a:avLst/>
            </a:prstGeom>
            <a:noFill/>
            <a:ln>
              <a:noFill/>
            </a:ln>
          </p:spPr>
        </p:pic>
        <p:pic>
          <p:nvPicPr>
            <p:cNvPr id="377" name="Google Shape;377;p36"/>
            <p:cNvPicPr preferRelativeResize="0"/>
            <p:nvPr/>
          </p:nvPicPr>
          <p:blipFill>
            <a:blip r:embed="rId6">
              <a:alphaModFix/>
            </a:blip>
            <a:stretch>
              <a:fillRect/>
            </a:stretch>
          </p:blipFill>
          <p:spPr>
            <a:xfrm>
              <a:off x="856200" y="2145225"/>
              <a:ext cx="995825" cy="497925"/>
            </a:xfrm>
            <a:prstGeom prst="rect">
              <a:avLst/>
            </a:prstGeom>
            <a:noFill/>
            <a:ln>
              <a:noFill/>
            </a:ln>
          </p:spPr>
        </p:pic>
        <p:pic>
          <p:nvPicPr>
            <p:cNvPr id="378" name="Google Shape;378;p36"/>
            <p:cNvPicPr preferRelativeResize="0"/>
            <p:nvPr/>
          </p:nvPicPr>
          <p:blipFill>
            <a:blip r:embed="rId7">
              <a:alphaModFix/>
            </a:blip>
            <a:stretch>
              <a:fillRect/>
            </a:stretch>
          </p:blipFill>
          <p:spPr>
            <a:xfrm>
              <a:off x="1982400" y="2091074"/>
              <a:ext cx="660625" cy="606226"/>
            </a:xfrm>
            <a:prstGeom prst="rect">
              <a:avLst/>
            </a:prstGeom>
            <a:noFill/>
            <a:ln>
              <a:noFill/>
            </a:ln>
          </p:spPr>
        </p:pic>
        <p:pic>
          <p:nvPicPr>
            <p:cNvPr id="379" name="Google Shape;379;p36"/>
            <p:cNvPicPr preferRelativeResize="0"/>
            <p:nvPr/>
          </p:nvPicPr>
          <p:blipFill>
            <a:blip r:embed="rId8">
              <a:alphaModFix/>
            </a:blip>
            <a:stretch>
              <a:fillRect/>
            </a:stretch>
          </p:blipFill>
          <p:spPr>
            <a:xfrm>
              <a:off x="2870850" y="2053075"/>
              <a:ext cx="606225" cy="606225"/>
            </a:xfrm>
            <a:prstGeom prst="rect">
              <a:avLst/>
            </a:prstGeom>
            <a:noFill/>
            <a:ln>
              <a:noFill/>
            </a:ln>
          </p:spPr>
        </p:pic>
        <p:pic>
          <p:nvPicPr>
            <p:cNvPr id="380" name="Google Shape;380;p36"/>
            <p:cNvPicPr preferRelativeResize="0"/>
            <p:nvPr/>
          </p:nvPicPr>
          <p:blipFill>
            <a:blip r:embed="rId9">
              <a:alphaModFix/>
            </a:blip>
            <a:stretch>
              <a:fillRect/>
            </a:stretch>
          </p:blipFill>
          <p:spPr>
            <a:xfrm>
              <a:off x="3704894" y="2091075"/>
              <a:ext cx="549309" cy="665700"/>
            </a:xfrm>
            <a:prstGeom prst="rect">
              <a:avLst/>
            </a:prstGeom>
            <a:noFill/>
            <a:ln>
              <a:noFill/>
            </a:ln>
          </p:spPr>
        </p:pic>
      </p:grpSp>
      <p:grpSp>
        <p:nvGrpSpPr>
          <p:cNvPr id="381" name="Google Shape;381;p36"/>
          <p:cNvGrpSpPr/>
          <p:nvPr/>
        </p:nvGrpSpPr>
        <p:grpSpPr>
          <a:xfrm>
            <a:off x="519575" y="3474888"/>
            <a:ext cx="6299037" cy="1188337"/>
            <a:chOff x="674475" y="3578138"/>
            <a:chExt cx="6299037" cy="1188337"/>
          </a:xfrm>
        </p:grpSpPr>
        <p:pic>
          <p:nvPicPr>
            <p:cNvPr id="382" name="Google Shape;382;p36"/>
            <p:cNvPicPr preferRelativeResize="0"/>
            <p:nvPr/>
          </p:nvPicPr>
          <p:blipFill>
            <a:blip r:embed="rId10">
              <a:alphaModFix/>
            </a:blip>
            <a:stretch>
              <a:fillRect/>
            </a:stretch>
          </p:blipFill>
          <p:spPr>
            <a:xfrm>
              <a:off x="674475" y="3770650"/>
              <a:ext cx="995825" cy="995825"/>
            </a:xfrm>
            <a:prstGeom prst="rect">
              <a:avLst/>
            </a:prstGeom>
            <a:noFill/>
            <a:ln>
              <a:noFill/>
            </a:ln>
          </p:spPr>
        </p:pic>
        <p:pic>
          <p:nvPicPr>
            <p:cNvPr id="383" name="Google Shape;383;p36"/>
            <p:cNvPicPr preferRelativeResize="0"/>
            <p:nvPr/>
          </p:nvPicPr>
          <p:blipFill>
            <a:blip r:embed="rId11">
              <a:alphaModFix/>
            </a:blip>
            <a:stretch>
              <a:fillRect/>
            </a:stretch>
          </p:blipFill>
          <p:spPr>
            <a:xfrm>
              <a:off x="1814800" y="3770650"/>
              <a:ext cx="995825" cy="995825"/>
            </a:xfrm>
            <a:prstGeom prst="rect">
              <a:avLst/>
            </a:prstGeom>
            <a:noFill/>
            <a:ln>
              <a:noFill/>
            </a:ln>
          </p:spPr>
        </p:pic>
        <p:pic>
          <p:nvPicPr>
            <p:cNvPr id="384" name="Google Shape;384;p36"/>
            <p:cNvPicPr preferRelativeResize="0"/>
            <p:nvPr/>
          </p:nvPicPr>
          <p:blipFill>
            <a:blip r:embed="rId12">
              <a:alphaModFix/>
            </a:blip>
            <a:stretch>
              <a:fillRect/>
            </a:stretch>
          </p:blipFill>
          <p:spPr>
            <a:xfrm>
              <a:off x="4031700" y="4004450"/>
              <a:ext cx="660625" cy="660625"/>
            </a:xfrm>
            <a:prstGeom prst="rect">
              <a:avLst/>
            </a:prstGeom>
            <a:noFill/>
            <a:ln>
              <a:noFill/>
            </a:ln>
          </p:spPr>
        </p:pic>
        <p:pic>
          <p:nvPicPr>
            <p:cNvPr id="385" name="Google Shape;385;p36"/>
            <p:cNvPicPr preferRelativeResize="0"/>
            <p:nvPr/>
          </p:nvPicPr>
          <p:blipFill>
            <a:blip r:embed="rId13">
              <a:alphaModFix/>
            </a:blip>
            <a:stretch>
              <a:fillRect/>
            </a:stretch>
          </p:blipFill>
          <p:spPr>
            <a:xfrm>
              <a:off x="4971763" y="4004450"/>
              <a:ext cx="660625" cy="660625"/>
            </a:xfrm>
            <a:prstGeom prst="rect">
              <a:avLst/>
            </a:prstGeom>
            <a:noFill/>
            <a:ln cap="flat" cmpd="sng" w="9525">
              <a:solidFill>
                <a:srgbClr val="FFFFFF"/>
              </a:solidFill>
              <a:prstDash val="solid"/>
              <a:round/>
              <a:headEnd len="sm" w="sm" type="none"/>
              <a:tailEnd len="sm" w="sm" type="none"/>
            </a:ln>
          </p:spPr>
        </p:pic>
        <p:pic>
          <p:nvPicPr>
            <p:cNvPr id="386" name="Google Shape;386;p36"/>
            <p:cNvPicPr preferRelativeResize="0"/>
            <p:nvPr/>
          </p:nvPicPr>
          <p:blipFill>
            <a:blip r:embed="rId14">
              <a:alphaModFix/>
            </a:blip>
            <a:stretch>
              <a:fillRect/>
            </a:stretch>
          </p:blipFill>
          <p:spPr>
            <a:xfrm>
              <a:off x="5785175" y="3578138"/>
              <a:ext cx="1188337" cy="1188337"/>
            </a:xfrm>
            <a:prstGeom prst="rect">
              <a:avLst/>
            </a:prstGeom>
            <a:noFill/>
            <a:ln>
              <a:noFill/>
            </a:ln>
          </p:spPr>
        </p:pic>
        <p:pic>
          <p:nvPicPr>
            <p:cNvPr id="387" name="Google Shape;387;p36"/>
            <p:cNvPicPr preferRelativeResize="0"/>
            <p:nvPr/>
          </p:nvPicPr>
          <p:blipFill>
            <a:blip r:embed="rId15">
              <a:alphaModFix/>
            </a:blip>
            <a:stretch>
              <a:fillRect/>
            </a:stretch>
          </p:blipFill>
          <p:spPr>
            <a:xfrm>
              <a:off x="2990263" y="3953775"/>
              <a:ext cx="761999" cy="761999"/>
            </a:xfrm>
            <a:prstGeom prst="rect">
              <a:avLst/>
            </a:prstGeom>
            <a:noFill/>
            <a:ln>
              <a:noFill/>
            </a:ln>
          </p:spPr>
        </p:pic>
      </p:grpSp>
      <p:sp>
        <p:nvSpPr>
          <p:cNvPr id="388" name="Google Shape;38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grpSp>
        <p:nvGrpSpPr>
          <p:cNvPr id="389" name="Google Shape;389;p36"/>
          <p:cNvGrpSpPr/>
          <p:nvPr/>
        </p:nvGrpSpPr>
        <p:grpSpPr>
          <a:xfrm>
            <a:off x="5343145" y="1636814"/>
            <a:ext cx="2990669" cy="1460990"/>
            <a:chOff x="5246713" y="1115413"/>
            <a:chExt cx="3257100" cy="1621701"/>
          </a:xfrm>
        </p:grpSpPr>
        <p:pic>
          <p:nvPicPr>
            <p:cNvPr id="390" name="Google Shape;390;p36"/>
            <p:cNvPicPr preferRelativeResize="0"/>
            <p:nvPr/>
          </p:nvPicPr>
          <p:blipFill rotWithShape="1">
            <a:blip r:embed="rId16">
              <a:alphaModFix/>
            </a:blip>
            <a:srcRect b="0" l="0" r="0" t="0"/>
            <a:stretch/>
          </p:blipFill>
          <p:spPr>
            <a:xfrm>
              <a:off x="7741813" y="1975113"/>
              <a:ext cx="762000" cy="762000"/>
            </a:xfrm>
            <a:prstGeom prst="rect">
              <a:avLst/>
            </a:prstGeom>
            <a:noFill/>
            <a:ln>
              <a:noFill/>
            </a:ln>
          </p:spPr>
        </p:pic>
        <p:pic>
          <p:nvPicPr>
            <p:cNvPr id="391" name="Google Shape;391;p36"/>
            <p:cNvPicPr preferRelativeResize="0"/>
            <p:nvPr/>
          </p:nvPicPr>
          <p:blipFill rotWithShape="1">
            <a:blip r:embed="rId17">
              <a:alphaModFix/>
            </a:blip>
            <a:srcRect b="0" l="0" r="0" t="0"/>
            <a:stretch/>
          </p:blipFill>
          <p:spPr>
            <a:xfrm>
              <a:off x="5246713" y="1115431"/>
              <a:ext cx="762000" cy="762000"/>
            </a:xfrm>
            <a:prstGeom prst="rect">
              <a:avLst/>
            </a:prstGeom>
            <a:noFill/>
            <a:ln>
              <a:noFill/>
            </a:ln>
          </p:spPr>
        </p:pic>
        <p:pic>
          <p:nvPicPr>
            <p:cNvPr id="392" name="Google Shape;392;p36"/>
            <p:cNvPicPr preferRelativeResize="0"/>
            <p:nvPr/>
          </p:nvPicPr>
          <p:blipFill rotWithShape="1">
            <a:blip r:embed="rId18">
              <a:alphaModFix/>
            </a:blip>
            <a:srcRect b="0" l="0" r="0" t="0"/>
            <a:stretch/>
          </p:blipFill>
          <p:spPr>
            <a:xfrm>
              <a:off x="6743950" y="1975113"/>
              <a:ext cx="762000" cy="762000"/>
            </a:xfrm>
            <a:prstGeom prst="rect">
              <a:avLst/>
            </a:prstGeom>
            <a:noFill/>
            <a:ln>
              <a:noFill/>
            </a:ln>
          </p:spPr>
        </p:pic>
        <p:pic>
          <p:nvPicPr>
            <p:cNvPr id="393" name="Google Shape;393;p36"/>
            <p:cNvPicPr preferRelativeResize="0"/>
            <p:nvPr/>
          </p:nvPicPr>
          <p:blipFill rotWithShape="1">
            <a:blip r:embed="rId19">
              <a:alphaModFix/>
            </a:blip>
            <a:srcRect b="0" l="0" r="0" t="0"/>
            <a:stretch/>
          </p:blipFill>
          <p:spPr>
            <a:xfrm>
              <a:off x="7235163" y="1115413"/>
              <a:ext cx="762000" cy="762000"/>
            </a:xfrm>
            <a:prstGeom prst="rect">
              <a:avLst/>
            </a:prstGeom>
            <a:noFill/>
            <a:ln>
              <a:noFill/>
            </a:ln>
          </p:spPr>
        </p:pic>
        <p:pic>
          <p:nvPicPr>
            <p:cNvPr id="394" name="Google Shape;394;p36"/>
            <p:cNvPicPr preferRelativeResize="0"/>
            <p:nvPr/>
          </p:nvPicPr>
          <p:blipFill rotWithShape="1">
            <a:blip r:embed="rId20">
              <a:alphaModFix/>
            </a:blip>
            <a:srcRect b="0" l="0" r="0" t="0"/>
            <a:stretch/>
          </p:blipFill>
          <p:spPr>
            <a:xfrm>
              <a:off x="6240946" y="1115425"/>
              <a:ext cx="762000" cy="762000"/>
            </a:xfrm>
            <a:prstGeom prst="rect">
              <a:avLst/>
            </a:prstGeom>
            <a:noFill/>
            <a:ln>
              <a:noFill/>
            </a:ln>
          </p:spPr>
        </p:pic>
        <p:pic>
          <p:nvPicPr>
            <p:cNvPr id="395" name="Google Shape;395;p36"/>
            <p:cNvPicPr preferRelativeResize="0"/>
            <p:nvPr/>
          </p:nvPicPr>
          <p:blipFill rotWithShape="1">
            <a:blip r:embed="rId21">
              <a:alphaModFix/>
            </a:blip>
            <a:srcRect b="0" l="0" r="0" t="0"/>
            <a:stretch/>
          </p:blipFill>
          <p:spPr>
            <a:xfrm>
              <a:off x="5746063" y="1975113"/>
              <a:ext cx="762000" cy="762000"/>
            </a:xfrm>
            <a:prstGeom prst="rect">
              <a:avLst/>
            </a:prstGeom>
            <a:noFill/>
            <a:ln>
              <a:noFill/>
            </a:ln>
          </p:spPr>
        </p:pic>
      </p:grpSp>
      <p:sp>
        <p:nvSpPr>
          <p:cNvPr id="396" name="Google Shape;396;p36"/>
          <p:cNvSpPr txBox="1"/>
          <p:nvPr/>
        </p:nvSpPr>
        <p:spPr>
          <a:xfrm>
            <a:off x="7525650" y="3021375"/>
            <a:ext cx="9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a:t>（予定）</a:t>
            </a:r>
            <a:endParaRPr/>
          </a:p>
        </p:txBody>
      </p:sp>
      <p:sp>
        <p:nvSpPr>
          <p:cNvPr id="397" name="Google Shape;397;p36"/>
          <p:cNvSpPr txBox="1"/>
          <p:nvPr/>
        </p:nvSpPr>
        <p:spPr>
          <a:xfrm>
            <a:off x="251375" y="1246325"/>
            <a:ext cx="174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Webサービス開発</a:t>
            </a:r>
            <a:endParaRPr b="1"/>
          </a:p>
        </p:txBody>
      </p:sp>
      <p:sp>
        <p:nvSpPr>
          <p:cNvPr id="398" name="Google Shape;398;p36"/>
          <p:cNvSpPr txBox="1"/>
          <p:nvPr/>
        </p:nvSpPr>
        <p:spPr>
          <a:xfrm>
            <a:off x="4994100" y="1246325"/>
            <a:ext cx="174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AWS</a:t>
            </a:r>
            <a:endParaRPr b="1"/>
          </a:p>
        </p:txBody>
      </p:sp>
      <p:sp>
        <p:nvSpPr>
          <p:cNvPr id="399" name="Google Shape;399;p36"/>
          <p:cNvSpPr txBox="1"/>
          <p:nvPr/>
        </p:nvSpPr>
        <p:spPr>
          <a:xfrm>
            <a:off x="865550" y="3252750"/>
            <a:ext cx="25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チーム開発補助ツール</a:t>
            </a:r>
            <a:endParaRPr b="1"/>
          </a:p>
        </p:txBody>
      </p:sp>
      <p:pic>
        <p:nvPicPr>
          <p:cNvPr id="400" name="Google Shape;400;p36"/>
          <p:cNvPicPr preferRelativeResize="0"/>
          <p:nvPr/>
        </p:nvPicPr>
        <p:blipFill>
          <a:blip r:embed="rId22">
            <a:alphaModFix/>
          </a:blip>
          <a:stretch>
            <a:fillRect/>
          </a:stretch>
        </p:blipFill>
        <p:spPr>
          <a:xfrm>
            <a:off x="6809800" y="3992722"/>
            <a:ext cx="2106316" cy="400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4" name="Shape 404"/>
        <p:cNvGrpSpPr/>
        <p:nvPr/>
      </p:nvGrpSpPr>
      <p:grpSpPr>
        <a:xfrm>
          <a:off x="0" y="0"/>
          <a:ext cx="0" cy="0"/>
          <a:chOff x="0" y="0"/>
          <a:chExt cx="0" cy="0"/>
        </a:xfrm>
      </p:grpSpPr>
      <p:pic>
        <p:nvPicPr>
          <p:cNvPr id="405" name="Google Shape;405;p37"/>
          <p:cNvPicPr preferRelativeResize="0"/>
          <p:nvPr/>
        </p:nvPicPr>
        <p:blipFill rotWithShape="1">
          <a:blip r:embed="rId3">
            <a:alphaModFix/>
          </a:blip>
          <a:srcRect b="24219" l="0" r="0" t="2278"/>
          <a:stretch/>
        </p:blipFill>
        <p:spPr>
          <a:xfrm>
            <a:off x="3873550" y="2510215"/>
            <a:ext cx="4736851" cy="2041098"/>
          </a:xfrm>
          <a:prstGeom prst="rect">
            <a:avLst/>
          </a:prstGeom>
          <a:noFill/>
          <a:ln>
            <a:noFill/>
          </a:ln>
        </p:spPr>
      </p:pic>
      <p:sp>
        <p:nvSpPr>
          <p:cNvPr id="406" name="Google Shape;40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ユーザーストーリーマップ</a:t>
            </a:r>
            <a:endParaRPr/>
          </a:p>
          <a:p>
            <a:pPr indent="0" lvl="0" marL="0" rtl="0" algn="l">
              <a:spcBef>
                <a:spcPts val="0"/>
              </a:spcBef>
              <a:spcAft>
                <a:spcPts val="0"/>
              </a:spcAft>
              <a:buNone/>
            </a:pPr>
            <a:r>
              <a:t/>
            </a:r>
            <a:endParaRPr/>
          </a:p>
        </p:txBody>
      </p:sp>
      <p:pic>
        <p:nvPicPr>
          <p:cNvPr id="407" name="Google Shape;407;p37"/>
          <p:cNvPicPr preferRelativeResize="0"/>
          <p:nvPr/>
        </p:nvPicPr>
        <p:blipFill>
          <a:blip r:embed="rId4">
            <a:alphaModFix/>
          </a:blip>
          <a:stretch>
            <a:fillRect/>
          </a:stretch>
        </p:blipFill>
        <p:spPr>
          <a:xfrm>
            <a:off x="965925" y="2312000"/>
            <a:ext cx="1157550" cy="1157550"/>
          </a:xfrm>
          <a:prstGeom prst="rect">
            <a:avLst/>
          </a:prstGeom>
          <a:noFill/>
          <a:ln>
            <a:noFill/>
          </a:ln>
        </p:spPr>
      </p:pic>
      <p:pic>
        <p:nvPicPr>
          <p:cNvPr id="408" name="Google Shape;408;p37"/>
          <p:cNvPicPr preferRelativeResize="0"/>
          <p:nvPr/>
        </p:nvPicPr>
        <p:blipFill>
          <a:blip r:embed="rId5">
            <a:alphaModFix/>
          </a:blip>
          <a:stretch>
            <a:fillRect/>
          </a:stretch>
        </p:blipFill>
        <p:spPr>
          <a:xfrm>
            <a:off x="6412075" y="1377512"/>
            <a:ext cx="910300" cy="910300"/>
          </a:xfrm>
          <a:prstGeom prst="rect">
            <a:avLst/>
          </a:prstGeom>
          <a:noFill/>
          <a:ln>
            <a:noFill/>
          </a:ln>
        </p:spPr>
      </p:pic>
      <p:pic>
        <p:nvPicPr>
          <p:cNvPr id="409" name="Google Shape;409;p37"/>
          <p:cNvPicPr preferRelativeResize="0"/>
          <p:nvPr/>
        </p:nvPicPr>
        <p:blipFill>
          <a:blip r:embed="rId6">
            <a:alphaModFix/>
          </a:blip>
          <a:stretch>
            <a:fillRect/>
          </a:stretch>
        </p:blipFill>
        <p:spPr>
          <a:xfrm>
            <a:off x="4662600" y="1154448"/>
            <a:ext cx="1157550" cy="1157550"/>
          </a:xfrm>
          <a:prstGeom prst="rect">
            <a:avLst/>
          </a:prstGeom>
          <a:noFill/>
          <a:ln>
            <a:noFill/>
          </a:ln>
        </p:spPr>
      </p:pic>
      <p:sp>
        <p:nvSpPr>
          <p:cNvPr id="410" name="Google Shape;410;p37"/>
          <p:cNvSpPr/>
          <p:nvPr/>
        </p:nvSpPr>
        <p:spPr>
          <a:xfrm>
            <a:off x="6412075" y="3387250"/>
            <a:ext cx="2678400" cy="1659600"/>
          </a:xfrm>
          <a:prstGeom prst="snip2DiagRect">
            <a:avLst>
              <a:gd fmla="val 0"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800">
                <a:solidFill>
                  <a:schemeClr val="dk1"/>
                </a:solidFill>
              </a:rPr>
              <a:t>ユーザの行動と必要な機能を見える化</a:t>
            </a:r>
            <a:endParaRPr sz="1800">
              <a:solidFill>
                <a:schemeClr val="dk1"/>
              </a:solidFill>
            </a:endParaRPr>
          </a:p>
        </p:txBody>
      </p:sp>
      <p:cxnSp>
        <p:nvCxnSpPr>
          <p:cNvPr id="411" name="Google Shape;411;p37"/>
          <p:cNvCxnSpPr/>
          <p:nvPr/>
        </p:nvCxnSpPr>
        <p:spPr>
          <a:xfrm flipH="1" rot="10800000">
            <a:off x="2486100" y="1358225"/>
            <a:ext cx="1625100" cy="908700"/>
          </a:xfrm>
          <a:prstGeom prst="straightConnector1">
            <a:avLst/>
          </a:prstGeom>
          <a:noFill/>
          <a:ln cap="flat" cmpd="sng" w="9525">
            <a:solidFill>
              <a:schemeClr val="dk2"/>
            </a:solidFill>
            <a:prstDash val="lgDash"/>
            <a:round/>
            <a:headEnd len="med" w="med" type="none"/>
            <a:tailEnd len="med" w="med" type="none"/>
          </a:ln>
        </p:spPr>
      </p:cxnSp>
      <p:cxnSp>
        <p:nvCxnSpPr>
          <p:cNvPr id="412" name="Google Shape;412;p37"/>
          <p:cNvCxnSpPr/>
          <p:nvPr/>
        </p:nvCxnSpPr>
        <p:spPr>
          <a:xfrm>
            <a:off x="2418900" y="3637525"/>
            <a:ext cx="1752900" cy="1346700"/>
          </a:xfrm>
          <a:prstGeom prst="straightConnector1">
            <a:avLst/>
          </a:prstGeom>
          <a:noFill/>
          <a:ln cap="flat" cmpd="sng" w="9525">
            <a:solidFill>
              <a:schemeClr val="dk2"/>
            </a:solidFill>
            <a:prstDash val="lgDash"/>
            <a:round/>
            <a:headEnd len="med" w="med" type="none"/>
            <a:tailEnd len="med" w="med" type="none"/>
          </a:ln>
        </p:spPr>
      </p:cxnSp>
      <p:sp>
        <p:nvSpPr>
          <p:cNvPr id="413" name="Google Shape;41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7" name="Shape 417"/>
        <p:cNvGrpSpPr/>
        <p:nvPr/>
      </p:nvGrpSpPr>
      <p:grpSpPr>
        <a:xfrm>
          <a:off x="0" y="0"/>
          <a:ext cx="0" cy="0"/>
          <a:chOff x="0" y="0"/>
          <a:chExt cx="0" cy="0"/>
        </a:xfrm>
      </p:grpSpPr>
      <p:pic>
        <p:nvPicPr>
          <p:cNvPr id="418" name="Google Shape;418;p38"/>
          <p:cNvPicPr preferRelativeResize="0"/>
          <p:nvPr/>
        </p:nvPicPr>
        <p:blipFill rotWithShape="1">
          <a:blip r:embed="rId4">
            <a:alphaModFix/>
          </a:blip>
          <a:srcRect b="24219" l="0" r="0" t="2278"/>
          <a:stretch/>
        </p:blipFill>
        <p:spPr>
          <a:xfrm>
            <a:off x="673824" y="1285509"/>
            <a:ext cx="8239749" cy="3550500"/>
          </a:xfrm>
          <a:prstGeom prst="rect">
            <a:avLst/>
          </a:prstGeom>
          <a:noFill/>
          <a:ln>
            <a:noFill/>
          </a:ln>
        </p:spPr>
      </p:pic>
      <p:sp>
        <p:nvSpPr>
          <p:cNvPr id="419" name="Google Shape;41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ユーザーストーリーマップ</a:t>
            </a:r>
            <a:endParaRPr/>
          </a:p>
          <a:p>
            <a:pPr indent="0" lvl="0" marL="0" rtl="0" algn="l">
              <a:spcBef>
                <a:spcPts val="0"/>
              </a:spcBef>
              <a:spcAft>
                <a:spcPts val="0"/>
              </a:spcAft>
              <a:buNone/>
            </a:pPr>
            <a:r>
              <a:t/>
            </a:r>
            <a:endParaRPr/>
          </a:p>
        </p:txBody>
      </p:sp>
      <p:sp>
        <p:nvSpPr>
          <p:cNvPr id="420" name="Google Shape;420;p38"/>
          <p:cNvSpPr/>
          <p:nvPr/>
        </p:nvSpPr>
        <p:spPr>
          <a:xfrm>
            <a:off x="6412075" y="3387250"/>
            <a:ext cx="2678400" cy="1659600"/>
          </a:xfrm>
          <a:prstGeom prst="snip2DiagRect">
            <a:avLst>
              <a:gd fmla="val 0"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800">
                <a:solidFill>
                  <a:schemeClr val="dk1"/>
                </a:solidFill>
              </a:rPr>
              <a:t>ユーザの行動と必要な機能を見える化</a:t>
            </a:r>
            <a:endParaRPr sz="1800">
              <a:solidFill>
                <a:schemeClr val="dk1"/>
              </a:solidFill>
            </a:endParaRPr>
          </a:p>
        </p:txBody>
      </p:sp>
      <p:sp>
        <p:nvSpPr>
          <p:cNvPr id="421" name="Google Shape;42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5" name="Shape 425"/>
        <p:cNvGrpSpPr/>
        <p:nvPr/>
      </p:nvGrpSpPr>
      <p:grpSpPr>
        <a:xfrm>
          <a:off x="0" y="0"/>
          <a:ext cx="0" cy="0"/>
          <a:chOff x="0" y="0"/>
          <a:chExt cx="0" cy="0"/>
        </a:xfrm>
      </p:grpSpPr>
      <p:sp>
        <p:nvSpPr>
          <p:cNvPr id="426" name="Google Shape;42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開発のプロトタイプ</a:t>
            </a:r>
            <a:endParaRPr/>
          </a:p>
        </p:txBody>
      </p:sp>
      <p:sp>
        <p:nvSpPr>
          <p:cNvPr id="427" name="Google Shape;427;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u="sng">
                <a:solidFill>
                  <a:schemeClr val="hlink"/>
                </a:solidFill>
                <a:hlinkClick r:id="rId3"/>
              </a:rPr>
              <a:t>https://prottapp.com/app/#/projects/649bc77986e465693c652acc</a:t>
            </a:r>
            <a:endParaRPr/>
          </a:p>
          <a:p>
            <a:pPr indent="0" lvl="0" marL="0" rtl="0" algn="l">
              <a:spcBef>
                <a:spcPts val="1200"/>
              </a:spcBef>
              <a:spcAft>
                <a:spcPts val="0"/>
              </a:spcAft>
              <a:buNone/>
            </a:pPr>
            <a:r>
              <a:rPr lang="ja"/>
              <a:t> </a:t>
            </a:r>
            <a:endParaRPr/>
          </a:p>
          <a:p>
            <a:pPr indent="0" lvl="0" marL="0" rtl="0" algn="l">
              <a:spcBef>
                <a:spcPts val="1200"/>
              </a:spcBef>
              <a:spcAft>
                <a:spcPts val="1200"/>
              </a:spcAft>
              <a:buNone/>
            </a:pPr>
            <a:r>
              <a:t/>
            </a:r>
            <a:endParaRPr/>
          </a:p>
        </p:txBody>
      </p:sp>
      <p:sp>
        <p:nvSpPr>
          <p:cNvPr id="428" name="Google Shape;428;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34" name="Google Shape;434;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35" name="Google Shape;435;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436" name="Google Shape;436;p40"/>
          <p:cNvPicPr preferRelativeResize="0"/>
          <p:nvPr/>
        </p:nvPicPr>
        <p:blipFill>
          <a:blip r:embed="rId3">
            <a:alphaModFix/>
          </a:blip>
          <a:stretch>
            <a:fillRect/>
          </a:stretch>
        </p:blipFill>
        <p:spPr>
          <a:xfrm>
            <a:off x="1047750" y="495300"/>
            <a:ext cx="7048500" cy="4152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NGAP </a:t>
            </a:r>
            <a:r>
              <a:rPr lang="ja"/>
              <a:t>メンバー紹介</a:t>
            </a:r>
            <a:endParaRPr/>
          </a:p>
          <a:p>
            <a:pPr indent="0" lvl="0" marL="0" rtl="0" algn="l">
              <a:spcBef>
                <a:spcPts val="0"/>
              </a:spcBef>
              <a:spcAft>
                <a:spcPts val="0"/>
              </a:spcAft>
              <a:buNone/>
            </a:pPr>
            <a:r>
              <a:t/>
            </a:r>
            <a:endParaRPr/>
          </a:p>
        </p:txBody>
      </p:sp>
      <p:pic>
        <p:nvPicPr>
          <p:cNvPr id="74" name="Google Shape;74;p15"/>
          <p:cNvPicPr preferRelativeResize="0"/>
          <p:nvPr/>
        </p:nvPicPr>
        <p:blipFill rotWithShape="1">
          <a:blip r:embed="rId4">
            <a:alphaModFix/>
          </a:blip>
          <a:srcRect b="26883" l="24358" r="55355" t="41185"/>
          <a:stretch/>
        </p:blipFill>
        <p:spPr>
          <a:xfrm>
            <a:off x="5548346" y="1173750"/>
            <a:ext cx="1150525" cy="1113600"/>
          </a:xfrm>
          <a:prstGeom prst="rect">
            <a:avLst/>
          </a:prstGeom>
          <a:noFill/>
          <a:ln>
            <a:noFill/>
          </a:ln>
        </p:spPr>
      </p:pic>
      <p:pic>
        <p:nvPicPr>
          <p:cNvPr id="75" name="Google Shape;75;p15"/>
          <p:cNvPicPr preferRelativeResize="0"/>
          <p:nvPr/>
        </p:nvPicPr>
        <p:blipFill rotWithShape="1">
          <a:blip r:embed="rId5">
            <a:alphaModFix/>
          </a:blip>
          <a:srcRect b="0" l="21311" r="10096" t="0"/>
          <a:stretch/>
        </p:blipFill>
        <p:spPr>
          <a:xfrm>
            <a:off x="3832154" y="1138113"/>
            <a:ext cx="1219410" cy="1184898"/>
          </a:xfrm>
          <a:prstGeom prst="rect">
            <a:avLst/>
          </a:prstGeom>
          <a:noFill/>
          <a:ln>
            <a:noFill/>
          </a:ln>
        </p:spPr>
      </p:pic>
      <p:pic>
        <p:nvPicPr>
          <p:cNvPr id="76" name="Google Shape;76;p15"/>
          <p:cNvPicPr preferRelativeResize="0"/>
          <p:nvPr/>
        </p:nvPicPr>
        <p:blipFill rotWithShape="1">
          <a:blip r:embed="rId6">
            <a:alphaModFix/>
          </a:blip>
          <a:srcRect b="0" l="9170" r="16397" t="0"/>
          <a:stretch/>
        </p:blipFill>
        <p:spPr>
          <a:xfrm>
            <a:off x="2112780" y="1077913"/>
            <a:ext cx="1322852" cy="1184900"/>
          </a:xfrm>
          <a:prstGeom prst="rect">
            <a:avLst/>
          </a:prstGeom>
          <a:noFill/>
          <a:ln>
            <a:noFill/>
          </a:ln>
        </p:spPr>
      </p:pic>
      <p:pic>
        <p:nvPicPr>
          <p:cNvPr id="77" name="Google Shape;77;p15"/>
          <p:cNvPicPr preferRelativeResize="0"/>
          <p:nvPr/>
        </p:nvPicPr>
        <p:blipFill>
          <a:blip r:embed="rId7">
            <a:alphaModFix/>
          </a:blip>
          <a:stretch>
            <a:fillRect/>
          </a:stretch>
        </p:blipFill>
        <p:spPr>
          <a:xfrm>
            <a:off x="368875" y="994863"/>
            <a:ext cx="1579849" cy="1184900"/>
          </a:xfrm>
          <a:prstGeom prst="rect">
            <a:avLst/>
          </a:prstGeom>
          <a:noFill/>
          <a:ln>
            <a:noFill/>
          </a:ln>
        </p:spPr>
      </p:pic>
      <p:pic>
        <p:nvPicPr>
          <p:cNvPr id="78" name="Google Shape;78;p15"/>
          <p:cNvPicPr preferRelativeResize="0"/>
          <p:nvPr/>
        </p:nvPicPr>
        <p:blipFill rotWithShape="1">
          <a:blip r:embed="rId8">
            <a:alphaModFix/>
          </a:blip>
          <a:srcRect b="6454" l="10602" r="12621" t="0"/>
          <a:stretch/>
        </p:blipFill>
        <p:spPr>
          <a:xfrm>
            <a:off x="798562" y="2762200"/>
            <a:ext cx="1579825" cy="1500351"/>
          </a:xfrm>
          <a:prstGeom prst="rect">
            <a:avLst/>
          </a:prstGeom>
          <a:noFill/>
          <a:ln>
            <a:noFill/>
          </a:ln>
        </p:spPr>
      </p:pic>
      <p:sp>
        <p:nvSpPr>
          <p:cNvPr id="79" name="Google Shape;79;p15"/>
          <p:cNvSpPr txBox="1"/>
          <p:nvPr/>
        </p:nvSpPr>
        <p:spPr>
          <a:xfrm>
            <a:off x="316650" y="2323000"/>
            <a:ext cx="15798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800">
                <a:solidFill>
                  <a:schemeClr val="dk1"/>
                </a:solidFill>
                <a:latin typeface="HiraMaruProN-W4"/>
                <a:ea typeface="HiraMaruProN-W4"/>
                <a:cs typeface="HiraMaruProN-W4"/>
                <a:sym typeface="HiraMaruProN-W4"/>
              </a:rPr>
              <a:t>たくみん</a:t>
            </a:r>
            <a:endParaRPr sz="1800">
              <a:latin typeface="HiraMaruProN-W4"/>
              <a:ea typeface="HiraMaruProN-W4"/>
              <a:cs typeface="HiraMaruProN-W4"/>
              <a:sym typeface="HiraMaruProN-W4"/>
            </a:endParaRPr>
          </a:p>
        </p:txBody>
      </p:sp>
      <p:sp>
        <p:nvSpPr>
          <p:cNvPr id="80" name="Google Shape;80;p15"/>
          <p:cNvSpPr txBox="1"/>
          <p:nvPr/>
        </p:nvSpPr>
        <p:spPr>
          <a:xfrm>
            <a:off x="2112706" y="2322988"/>
            <a:ext cx="13230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sz="1800">
                <a:solidFill>
                  <a:schemeClr val="dk1"/>
                </a:solidFill>
                <a:latin typeface="HiraMaruProN-W4"/>
                <a:ea typeface="HiraMaruProN-W4"/>
                <a:cs typeface="HiraMaruProN-W4"/>
                <a:sym typeface="HiraMaruProN-W4"/>
              </a:rPr>
              <a:t>おっしー</a:t>
            </a:r>
            <a:endParaRPr sz="1800">
              <a:latin typeface="HiraMaruProN-W4"/>
              <a:ea typeface="HiraMaruProN-W4"/>
              <a:cs typeface="HiraMaruProN-W4"/>
              <a:sym typeface="HiraMaruProN-W4"/>
            </a:endParaRPr>
          </a:p>
        </p:txBody>
      </p:sp>
      <p:sp>
        <p:nvSpPr>
          <p:cNvPr id="81" name="Google Shape;81;p15"/>
          <p:cNvSpPr txBox="1"/>
          <p:nvPr/>
        </p:nvSpPr>
        <p:spPr>
          <a:xfrm>
            <a:off x="3728109" y="2322988"/>
            <a:ext cx="13230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sz="1800">
                <a:solidFill>
                  <a:schemeClr val="dk1"/>
                </a:solidFill>
                <a:latin typeface="HiraMaruProN-W4"/>
                <a:ea typeface="HiraMaruProN-W4"/>
                <a:cs typeface="HiraMaruProN-W4"/>
                <a:sym typeface="HiraMaruProN-W4"/>
              </a:rPr>
              <a:t>たかはる</a:t>
            </a:r>
            <a:endParaRPr sz="1800">
              <a:latin typeface="HiraMaruProN-W4"/>
              <a:ea typeface="HiraMaruProN-W4"/>
              <a:cs typeface="HiraMaruProN-W4"/>
              <a:sym typeface="HiraMaruProN-W4"/>
            </a:endParaRPr>
          </a:p>
        </p:txBody>
      </p:sp>
      <p:sp>
        <p:nvSpPr>
          <p:cNvPr id="82" name="Google Shape;82;p15"/>
          <p:cNvSpPr txBox="1"/>
          <p:nvPr/>
        </p:nvSpPr>
        <p:spPr>
          <a:xfrm>
            <a:off x="5462109" y="2322988"/>
            <a:ext cx="13230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sz="1800">
                <a:solidFill>
                  <a:schemeClr val="dk1"/>
                </a:solidFill>
                <a:latin typeface="HiraMaruProN-W4"/>
                <a:ea typeface="HiraMaruProN-W4"/>
                <a:cs typeface="HiraMaruProN-W4"/>
                <a:sym typeface="HiraMaruProN-W4"/>
              </a:rPr>
              <a:t>ひろたん</a:t>
            </a:r>
            <a:endParaRPr sz="1800">
              <a:latin typeface="HiraMaruProN-W4"/>
              <a:ea typeface="HiraMaruProN-W4"/>
              <a:cs typeface="HiraMaruProN-W4"/>
              <a:sym typeface="HiraMaruProN-W4"/>
            </a:endParaRPr>
          </a:p>
        </p:txBody>
      </p:sp>
      <p:sp>
        <p:nvSpPr>
          <p:cNvPr id="83" name="Google Shape;83;p15"/>
          <p:cNvSpPr txBox="1"/>
          <p:nvPr/>
        </p:nvSpPr>
        <p:spPr>
          <a:xfrm>
            <a:off x="926962" y="4230400"/>
            <a:ext cx="13230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sz="1800">
                <a:solidFill>
                  <a:schemeClr val="dk1"/>
                </a:solidFill>
                <a:latin typeface="HiraMaruProN-W4"/>
                <a:ea typeface="HiraMaruProN-W4"/>
                <a:cs typeface="HiraMaruProN-W4"/>
                <a:sym typeface="HiraMaruProN-W4"/>
              </a:rPr>
              <a:t>とっくん</a:t>
            </a:r>
            <a:endParaRPr sz="1800">
              <a:latin typeface="HiraMaruProN-W4"/>
              <a:ea typeface="HiraMaruProN-W4"/>
              <a:cs typeface="HiraMaruProN-W4"/>
              <a:sym typeface="HiraMaruProN-W4"/>
            </a:endParaRPr>
          </a:p>
        </p:txBody>
      </p:sp>
      <p:sp>
        <p:nvSpPr>
          <p:cNvPr id="84" name="Google Shape;84;p15"/>
          <p:cNvSpPr txBox="1"/>
          <p:nvPr>
            <p:ph idx="12" type="sldNum"/>
          </p:nvPr>
        </p:nvSpPr>
        <p:spPr>
          <a:xfrm>
            <a:off x="8472458" y="45108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85" name="Google Shape;85;p15"/>
          <p:cNvPicPr preferRelativeResize="0"/>
          <p:nvPr/>
        </p:nvPicPr>
        <p:blipFill>
          <a:blip r:embed="rId9">
            <a:alphaModFix/>
          </a:blip>
          <a:stretch>
            <a:fillRect/>
          </a:stretch>
        </p:blipFill>
        <p:spPr>
          <a:xfrm>
            <a:off x="2870181" y="2924238"/>
            <a:ext cx="1579825" cy="1338299"/>
          </a:xfrm>
          <a:prstGeom prst="rect">
            <a:avLst/>
          </a:prstGeom>
          <a:noFill/>
          <a:ln>
            <a:noFill/>
          </a:ln>
        </p:spPr>
      </p:pic>
      <p:sp>
        <p:nvSpPr>
          <p:cNvPr id="86" name="Google Shape;86;p15"/>
          <p:cNvSpPr txBox="1"/>
          <p:nvPr/>
        </p:nvSpPr>
        <p:spPr>
          <a:xfrm>
            <a:off x="2813206" y="4230400"/>
            <a:ext cx="18222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sz="1800">
                <a:solidFill>
                  <a:schemeClr val="dk1"/>
                </a:solidFill>
                <a:latin typeface="HiraMaruProN-W4"/>
                <a:ea typeface="HiraMaruProN-W4"/>
                <a:cs typeface="HiraMaruProN-W4"/>
                <a:sym typeface="HiraMaruProN-W4"/>
              </a:rPr>
              <a:t>あかほっしー</a:t>
            </a:r>
            <a:endParaRPr sz="1800">
              <a:latin typeface="HiraMaruProN-W4"/>
              <a:ea typeface="HiraMaruProN-W4"/>
              <a:cs typeface="HiraMaruProN-W4"/>
              <a:sym typeface="HiraMaruProN-W4"/>
            </a:endParaRPr>
          </a:p>
        </p:txBody>
      </p:sp>
      <p:pic>
        <p:nvPicPr>
          <p:cNvPr id="87" name="Google Shape;87;p15"/>
          <p:cNvPicPr preferRelativeResize="0"/>
          <p:nvPr/>
        </p:nvPicPr>
        <p:blipFill rotWithShape="1">
          <a:blip r:embed="rId10">
            <a:alphaModFix/>
          </a:blip>
          <a:srcRect b="0" l="0" r="0" t="0"/>
          <a:stretch/>
        </p:blipFill>
        <p:spPr>
          <a:xfrm>
            <a:off x="5070225" y="3035925"/>
            <a:ext cx="1484550" cy="965250"/>
          </a:xfrm>
          <a:prstGeom prst="rect">
            <a:avLst/>
          </a:prstGeom>
          <a:noFill/>
          <a:ln>
            <a:noFill/>
          </a:ln>
        </p:spPr>
      </p:pic>
      <p:sp>
        <p:nvSpPr>
          <p:cNvPr id="88" name="Google Shape;88;p15"/>
          <p:cNvSpPr txBox="1"/>
          <p:nvPr/>
        </p:nvSpPr>
        <p:spPr>
          <a:xfrm>
            <a:off x="5193146" y="4230400"/>
            <a:ext cx="13230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sz="1800">
                <a:solidFill>
                  <a:schemeClr val="dk1"/>
                </a:solidFill>
                <a:latin typeface="HiraMaruProN-W4"/>
                <a:ea typeface="HiraMaruProN-W4"/>
                <a:cs typeface="HiraMaruProN-W4"/>
                <a:sym typeface="HiraMaruProN-W4"/>
              </a:rPr>
              <a:t>こうへい</a:t>
            </a:r>
            <a:endParaRPr sz="1800">
              <a:latin typeface="HiraMaruProN-W4"/>
              <a:ea typeface="HiraMaruProN-W4"/>
              <a:cs typeface="HiraMaruProN-W4"/>
              <a:sym typeface="HiraMaruProN-W4"/>
            </a:endParaRPr>
          </a:p>
        </p:txBody>
      </p:sp>
      <p:sp>
        <p:nvSpPr>
          <p:cNvPr id="89" name="Google Shape;89;p15"/>
          <p:cNvSpPr txBox="1"/>
          <p:nvPr/>
        </p:nvSpPr>
        <p:spPr>
          <a:xfrm>
            <a:off x="554350" y="4637875"/>
            <a:ext cx="6339900" cy="3936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800"/>
              <a:t>次世代自動化開発本部 オペレーション技術開発部</a:t>
            </a:r>
            <a:endParaRPr sz="1800"/>
          </a:p>
        </p:txBody>
      </p:sp>
      <p:pic>
        <p:nvPicPr>
          <p:cNvPr id="90" name="Google Shape;90;p15"/>
          <p:cNvPicPr preferRelativeResize="0"/>
          <p:nvPr/>
        </p:nvPicPr>
        <p:blipFill>
          <a:blip r:embed="rId11">
            <a:alphaModFix/>
          </a:blip>
          <a:stretch>
            <a:fillRect/>
          </a:stretch>
        </p:blipFill>
        <p:spPr>
          <a:xfrm>
            <a:off x="9741191" y="174575"/>
            <a:ext cx="1080359" cy="1113600"/>
          </a:xfrm>
          <a:prstGeom prst="rect">
            <a:avLst/>
          </a:prstGeom>
          <a:noFill/>
          <a:ln>
            <a:noFill/>
          </a:ln>
        </p:spPr>
      </p:pic>
      <p:sp>
        <p:nvSpPr>
          <p:cNvPr id="91" name="Google Shape;91;p15"/>
          <p:cNvSpPr txBox="1"/>
          <p:nvPr/>
        </p:nvSpPr>
        <p:spPr>
          <a:xfrm>
            <a:off x="7091052" y="4637875"/>
            <a:ext cx="1640100" cy="393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800"/>
              <a:t>チューター</a:t>
            </a:r>
            <a:endParaRPr sz="1800"/>
          </a:p>
        </p:txBody>
      </p:sp>
      <p:pic>
        <p:nvPicPr>
          <p:cNvPr id="92" name="Google Shape;92;p15"/>
          <p:cNvPicPr preferRelativeResize="0"/>
          <p:nvPr/>
        </p:nvPicPr>
        <p:blipFill>
          <a:blip r:embed="rId12">
            <a:alphaModFix/>
          </a:blip>
          <a:stretch>
            <a:fillRect/>
          </a:stretch>
        </p:blipFill>
        <p:spPr>
          <a:xfrm>
            <a:off x="7249700" y="3233483"/>
            <a:ext cx="1322849" cy="849994"/>
          </a:xfrm>
          <a:prstGeom prst="rect">
            <a:avLst/>
          </a:prstGeom>
          <a:noFill/>
          <a:ln>
            <a:noFill/>
          </a:ln>
        </p:spPr>
      </p:pic>
      <p:sp>
        <p:nvSpPr>
          <p:cNvPr id="93" name="Google Shape;93;p15"/>
          <p:cNvSpPr txBox="1"/>
          <p:nvPr/>
        </p:nvSpPr>
        <p:spPr>
          <a:xfrm>
            <a:off x="7249596" y="4230400"/>
            <a:ext cx="13230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sz="1800">
                <a:solidFill>
                  <a:schemeClr val="dk1"/>
                </a:solidFill>
                <a:latin typeface="HiraMaruProN-W4"/>
                <a:ea typeface="HiraMaruProN-W4"/>
                <a:cs typeface="HiraMaruProN-W4"/>
                <a:sym typeface="HiraMaruProN-W4"/>
              </a:rPr>
              <a:t>曽田さん</a:t>
            </a:r>
            <a:endParaRPr sz="1800">
              <a:latin typeface="HiraMaruProN-W4"/>
              <a:ea typeface="HiraMaruProN-W4"/>
              <a:cs typeface="HiraMaruProN-W4"/>
              <a:sym typeface="HiraMaruProN-W4"/>
            </a:endParaRPr>
          </a:p>
        </p:txBody>
      </p:sp>
      <p:sp>
        <p:nvSpPr>
          <p:cNvPr id="94" name="Google Shape;94;p15"/>
          <p:cNvSpPr txBox="1"/>
          <p:nvPr/>
        </p:nvSpPr>
        <p:spPr>
          <a:xfrm>
            <a:off x="7195625" y="2316663"/>
            <a:ext cx="14847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sz="1800">
                <a:solidFill>
                  <a:schemeClr val="dk1"/>
                </a:solidFill>
                <a:latin typeface="HiraMaruProN-W4"/>
                <a:ea typeface="HiraMaruProN-W4"/>
                <a:cs typeface="HiraMaruProN-W4"/>
                <a:sym typeface="HiraMaruProN-W4"/>
              </a:rPr>
              <a:t>中谷さん</a:t>
            </a:r>
            <a:endParaRPr sz="1800">
              <a:latin typeface="HiraMaruProN-W4"/>
              <a:ea typeface="HiraMaruProN-W4"/>
              <a:cs typeface="HiraMaruProN-W4"/>
              <a:sym typeface="HiraMaruProN-W4"/>
            </a:endParaRPr>
          </a:p>
        </p:txBody>
      </p:sp>
      <p:pic>
        <p:nvPicPr>
          <p:cNvPr id="95" name="Google Shape;95;p15"/>
          <p:cNvPicPr preferRelativeResize="0"/>
          <p:nvPr/>
        </p:nvPicPr>
        <p:blipFill rotWithShape="1">
          <a:blip r:embed="rId13">
            <a:alphaModFix/>
          </a:blip>
          <a:srcRect b="0" l="10693" r="24732" t="0"/>
          <a:stretch/>
        </p:blipFill>
        <p:spPr>
          <a:xfrm>
            <a:off x="7370950" y="1173762"/>
            <a:ext cx="1080350" cy="1113600"/>
          </a:xfrm>
          <a:prstGeom prst="rect">
            <a:avLst/>
          </a:prstGeom>
          <a:noFill/>
          <a:ln>
            <a:noFill/>
          </a:ln>
        </p:spPr>
      </p:pic>
      <p:pic>
        <p:nvPicPr>
          <p:cNvPr id="96" name="Google Shape;96;p15"/>
          <p:cNvPicPr preferRelativeResize="0"/>
          <p:nvPr/>
        </p:nvPicPr>
        <p:blipFill>
          <a:blip r:embed="rId14">
            <a:alphaModFix/>
          </a:blip>
          <a:stretch>
            <a:fillRect/>
          </a:stretch>
        </p:blipFill>
        <p:spPr>
          <a:xfrm>
            <a:off x="7292025" y="9"/>
            <a:ext cx="1851975" cy="572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02" name="Google Shape;102;p16"/>
          <p:cNvSpPr txBox="1"/>
          <p:nvPr>
            <p:ph type="title"/>
          </p:nvPr>
        </p:nvSpPr>
        <p:spPr>
          <a:xfrm>
            <a:off x="232200" y="2240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ja" sz="3020" u="sng"/>
              <a:t>基礎編</a:t>
            </a:r>
            <a:r>
              <a:rPr lang="ja"/>
              <a:t>(〜6/30)</a:t>
            </a:r>
            <a:endParaRPr b="1" sz="3020" u="sng"/>
          </a:p>
        </p:txBody>
      </p:sp>
      <p:pic>
        <p:nvPicPr>
          <p:cNvPr id="103" name="Google Shape;103;p16"/>
          <p:cNvPicPr preferRelativeResize="0"/>
          <p:nvPr/>
        </p:nvPicPr>
        <p:blipFill>
          <a:blip r:embed="rId3">
            <a:alphaModFix amt="65000"/>
          </a:blip>
          <a:stretch>
            <a:fillRect/>
          </a:stretch>
        </p:blipFill>
        <p:spPr>
          <a:xfrm>
            <a:off x="-2" y="0"/>
            <a:ext cx="9144000" cy="5143500"/>
          </a:xfrm>
          <a:prstGeom prst="rect">
            <a:avLst/>
          </a:prstGeom>
          <a:noFill/>
          <a:ln>
            <a:noFill/>
          </a:ln>
        </p:spPr>
      </p:pic>
      <p:sp>
        <p:nvSpPr>
          <p:cNvPr id="104" name="Google Shape;104;p16"/>
          <p:cNvSpPr txBox="1"/>
          <p:nvPr>
            <p:ph type="title"/>
          </p:nvPr>
        </p:nvSpPr>
        <p:spPr>
          <a:xfrm>
            <a:off x="232200" y="2240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ja" sz="3020" u="sng"/>
              <a:t>基礎編</a:t>
            </a:r>
            <a:r>
              <a:rPr lang="ja"/>
              <a:t>(〜6/30)</a:t>
            </a:r>
            <a:endParaRPr b="1" sz="3020" u="sng"/>
          </a:p>
        </p:txBody>
      </p:sp>
      <p:pic>
        <p:nvPicPr>
          <p:cNvPr id="105" name="Google Shape;105;p16"/>
          <p:cNvPicPr preferRelativeResize="0"/>
          <p:nvPr/>
        </p:nvPicPr>
        <p:blipFill>
          <a:blip r:embed="rId4">
            <a:alphaModFix/>
          </a:blip>
          <a:stretch>
            <a:fillRect/>
          </a:stretch>
        </p:blipFill>
        <p:spPr>
          <a:xfrm>
            <a:off x="7292025" y="9"/>
            <a:ext cx="1851975" cy="572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328300" y="445025"/>
            <a:ext cx="544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基礎編・ワークショップ(〜6/30)</a:t>
            </a:r>
            <a:endParaRPr/>
          </a:p>
        </p:txBody>
      </p:sp>
      <p:grpSp>
        <p:nvGrpSpPr>
          <p:cNvPr id="111" name="Google Shape;111;p17"/>
          <p:cNvGrpSpPr/>
          <p:nvPr/>
        </p:nvGrpSpPr>
        <p:grpSpPr>
          <a:xfrm>
            <a:off x="234088" y="1085063"/>
            <a:ext cx="4201713" cy="1710100"/>
            <a:chOff x="220388" y="1085025"/>
            <a:chExt cx="4201713" cy="1710100"/>
          </a:xfrm>
        </p:grpSpPr>
        <p:grpSp>
          <p:nvGrpSpPr>
            <p:cNvPr id="112" name="Google Shape;112;p17"/>
            <p:cNvGrpSpPr/>
            <p:nvPr/>
          </p:nvGrpSpPr>
          <p:grpSpPr>
            <a:xfrm>
              <a:off x="234000" y="1085063"/>
              <a:ext cx="4188100" cy="1710000"/>
              <a:chOff x="234000" y="1085063"/>
              <a:chExt cx="4188100" cy="1710000"/>
            </a:xfrm>
          </p:grpSpPr>
          <p:sp>
            <p:nvSpPr>
              <p:cNvPr id="113" name="Google Shape;113;p17"/>
              <p:cNvSpPr/>
              <p:nvPr/>
            </p:nvSpPr>
            <p:spPr>
              <a:xfrm>
                <a:off x="234000" y="1085063"/>
                <a:ext cx="4188000" cy="171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234100" y="1085063"/>
                <a:ext cx="4188000" cy="572700"/>
              </a:xfrm>
              <a:prstGeom prst="rect">
                <a:avLst/>
              </a:prstGeom>
              <a:solidFill>
                <a:srgbClr val="434343"/>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1200"/>
                  </a:spcAft>
                  <a:buClr>
                    <a:schemeClr val="dk1"/>
                  </a:buClr>
                  <a:buSzPts val="1100"/>
                  <a:buFont typeface="Arial"/>
                  <a:buNone/>
                </a:pPr>
                <a:r>
                  <a:t/>
                </a:r>
                <a:endParaRPr sz="1800"/>
              </a:p>
            </p:txBody>
          </p:sp>
        </p:grpSp>
        <p:grpSp>
          <p:nvGrpSpPr>
            <p:cNvPr id="115" name="Google Shape;115;p17"/>
            <p:cNvGrpSpPr/>
            <p:nvPr/>
          </p:nvGrpSpPr>
          <p:grpSpPr>
            <a:xfrm>
              <a:off x="220388" y="1085025"/>
              <a:ext cx="4201675" cy="1710100"/>
              <a:chOff x="227213" y="1085025"/>
              <a:chExt cx="4201675" cy="1710100"/>
            </a:xfrm>
          </p:grpSpPr>
          <p:sp>
            <p:nvSpPr>
              <p:cNvPr id="116" name="Google Shape;116;p17"/>
              <p:cNvSpPr txBox="1"/>
              <p:nvPr/>
            </p:nvSpPr>
            <p:spPr>
              <a:xfrm>
                <a:off x="240888" y="1085025"/>
                <a:ext cx="4188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b="1" lang="ja" sz="2600">
                    <a:solidFill>
                      <a:schemeClr val="lt1"/>
                    </a:solidFill>
                    <a:latin typeface="HiraMaruProN-W4"/>
                    <a:ea typeface="HiraMaruProN-W4"/>
                    <a:cs typeface="HiraMaruProN-W4"/>
                    <a:sym typeface="HiraMaruProN-W4"/>
                  </a:rPr>
                  <a:t>N予備校</a:t>
                </a:r>
                <a:endParaRPr sz="2600">
                  <a:latin typeface="HiraMaruProN-W4"/>
                  <a:ea typeface="HiraMaruProN-W4"/>
                  <a:cs typeface="HiraMaruProN-W4"/>
                  <a:sym typeface="HiraMaruProN-W4"/>
                </a:endParaRPr>
              </a:p>
            </p:txBody>
          </p:sp>
          <p:sp>
            <p:nvSpPr>
              <p:cNvPr id="117" name="Google Shape;117;p17"/>
              <p:cNvSpPr txBox="1"/>
              <p:nvPr/>
            </p:nvSpPr>
            <p:spPr>
              <a:xfrm>
                <a:off x="227213" y="1610425"/>
                <a:ext cx="4188000" cy="1184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Century Gothic"/>
                  <a:buChar char="➢"/>
                </a:pPr>
                <a:r>
                  <a:rPr lang="ja" sz="1800">
                    <a:solidFill>
                      <a:schemeClr val="dk2"/>
                    </a:solidFill>
                    <a:latin typeface="Century Gothic"/>
                    <a:ea typeface="Century Gothic"/>
                    <a:cs typeface="Century Gothic"/>
                    <a:sym typeface="Century Gothic"/>
                  </a:rPr>
                  <a:t>JavaScript、Node.js</a:t>
                </a:r>
                <a:endParaRPr sz="1800">
                  <a:solidFill>
                    <a:schemeClr val="dk2"/>
                  </a:solidFill>
                  <a:latin typeface="Century Gothic"/>
                  <a:ea typeface="Century Gothic"/>
                  <a:cs typeface="Century Gothic"/>
                  <a:sym typeface="Century Gothic"/>
                </a:endParaRPr>
              </a:p>
              <a:p>
                <a:pPr indent="-342900" lvl="0" marL="457200" rtl="0" algn="l">
                  <a:lnSpc>
                    <a:spcPct val="115000"/>
                  </a:lnSpc>
                  <a:spcBef>
                    <a:spcPts val="0"/>
                  </a:spcBef>
                  <a:spcAft>
                    <a:spcPts val="0"/>
                  </a:spcAft>
                  <a:buClr>
                    <a:schemeClr val="dk2"/>
                  </a:buClr>
                  <a:buSzPts val="1800"/>
                  <a:buFont typeface="Century Gothic"/>
                  <a:buChar char="➢"/>
                </a:pPr>
                <a:r>
                  <a:rPr lang="ja" sz="1800">
                    <a:solidFill>
                      <a:schemeClr val="dk2"/>
                    </a:solidFill>
                    <a:latin typeface="Century Gothic"/>
                    <a:ea typeface="Century Gothic"/>
                    <a:cs typeface="Century Gothic"/>
                    <a:sym typeface="Century Gothic"/>
                  </a:rPr>
                  <a:t>HTML、CSS、Git、GitHub、Docker</a:t>
                </a:r>
                <a:endParaRPr>
                  <a:latin typeface="Century Gothic"/>
                  <a:ea typeface="Century Gothic"/>
                  <a:cs typeface="Century Gothic"/>
                  <a:sym typeface="Century Gothic"/>
                </a:endParaRPr>
              </a:p>
            </p:txBody>
          </p:sp>
        </p:grpSp>
      </p:grpSp>
      <p:grpSp>
        <p:nvGrpSpPr>
          <p:cNvPr id="118" name="Google Shape;118;p17"/>
          <p:cNvGrpSpPr/>
          <p:nvPr/>
        </p:nvGrpSpPr>
        <p:grpSpPr>
          <a:xfrm>
            <a:off x="234088" y="2924588"/>
            <a:ext cx="4201725" cy="2089515"/>
            <a:chOff x="227225" y="2979313"/>
            <a:chExt cx="4201725" cy="2089515"/>
          </a:xfrm>
        </p:grpSpPr>
        <p:sp>
          <p:nvSpPr>
            <p:cNvPr id="119" name="Google Shape;119;p17"/>
            <p:cNvSpPr/>
            <p:nvPr/>
          </p:nvSpPr>
          <p:spPr>
            <a:xfrm>
              <a:off x="227225" y="2979328"/>
              <a:ext cx="4188000" cy="208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240950" y="2979313"/>
              <a:ext cx="4188000" cy="572700"/>
            </a:xfrm>
            <a:prstGeom prst="rect">
              <a:avLst/>
            </a:prstGeom>
            <a:solidFill>
              <a:srgbClr val="434343"/>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15000"/>
                </a:lnSpc>
                <a:spcBef>
                  <a:spcPts val="0"/>
                </a:spcBef>
                <a:spcAft>
                  <a:spcPts val="1200"/>
                </a:spcAft>
                <a:buNone/>
              </a:pPr>
              <a:r>
                <a:t/>
              </a:r>
              <a:endParaRPr sz="2600">
                <a:latin typeface="HiraMaruProN-W4"/>
                <a:ea typeface="HiraMaruProN-W4"/>
                <a:cs typeface="HiraMaruProN-W4"/>
                <a:sym typeface="HiraMaruProN-W4"/>
              </a:endParaRPr>
            </a:p>
          </p:txBody>
        </p:sp>
        <p:sp>
          <p:nvSpPr>
            <p:cNvPr id="121" name="Google Shape;121;p17"/>
            <p:cNvSpPr txBox="1"/>
            <p:nvPr/>
          </p:nvSpPr>
          <p:spPr>
            <a:xfrm>
              <a:off x="227238" y="3618050"/>
              <a:ext cx="4188000" cy="1346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ja" sz="1800">
                  <a:solidFill>
                    <a:schemeClr val="dk2"/>
                  </a:solidFill>
                </a:rPr>
                <a:t>AWS研修</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ja" sz="1800">
                  <a:solidFill>
                    <a:schemeClr val="dk2"/>
                  </a:solidFill>
                </a:rPr>
                <a:t>UXデザイン研修</a:t>
              </a:r>
              <a:r>
                <a:rPr lang="ja">
                  <a:solidFill>
                    <a:schemeClr val="dk2"/>
                  </a:solidFill>
                </a:rPr>
                <a:t>（講義編・GUI編・ペーパプロトタイプ編）</a:t>
              </a:r>
              <a:endParaRPr>
                <a:solidFill>
                  <a:schemeClr val="dk2"/>
                </a:solidFill>
              </a:endParaRPr>
            </a:p>
            <a:p>
              <a:pPr indent="-342900" lvl="0" marL="457200" rtl="0" algn="l">
                <a:lnSpc>
                  <a:spcPct val="115000"/>
                </a:lnSpc>
                <a:spcBef>
                  <a:spcPts val="0"/>
                </a:spcBef>
                <a:spcAft>
                  <a:spcPts val="0"/>
                </a:spcAft>
                <a:buClr>
                  <a:schemeClr val="dk2"/>
                </a:buClr>
                <a:buSzPts val="1800"/>
                <a:buChar char="➢"/>
              </a:pPr>
              <a:r>
                <a:rPr lang="ja" sz="1800">
                  <a:solidFill>
                    <a:schemeClr val="dk2"/>
                  </a:solidFill>
                </a:rPr>
                <a:t>アジャイル・スクラム研修</a:t>
              </a:r>
              <a:endParaRPr>
                <a:solidFill>
                  <a:schemeClr val="dk1"/>
                </a:solidFill>
              </a:endParaRPr>
            </a:p>
          </p:txBody>
        </p:sp>
        <p:sp>
          <p:nvSpPr>
            <p:cNvPr id="122" name="Google Shape;122;p17"/>
            <p:cNvSpPr txBox="1"/>
            <p:nvPr/>
          </p:nvSpPr>
          <p:spPr>
            <a:xfrm>
              <a:off x="240938" y="2979325"/>
              <a:ext cx="4188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ja" sz="2600">
                  <a:solidFill>
                    <a:schemeClr val="lt1"/>
                  </a:solidFill>
                  <a:latin typeface="HiraMaruProN-W4"/>
                  <a:ea typeface="HiraMaruProN-W4"/>
                  <a:cs typeface="HiraMaruProN-W4"/>
                  <a:sym typeface="HiraMaruProN-W4"/>
                </a:rPr>
                <a:t>ワークショップ</a:t>
              </a:r>
              <a:endParaRPr sz="2600">
                <a:latin typeface="HiraMaruProN-W4"/>
                <a:ea typeface="HiraMaruProN-W4"/>
                <a:cs typeface="HiraMaruProN-W4"/>
                <a:sym typeface="HiraMaruProN-W4"/>
              </a:endParaRPr>
            </a:p>
          </p:txBody>
        </p:sp>
      </p:grpSp>
      <p:grpSp>
        <p:nvGrpSpPr>
          <p:cNvPr id="123" name="Google Shape;123;p17"/>
          <p:cNvGrpSpPr/>
          <p:nvPr/>
        </p:nvGrpSpPr>
        <p:grpSpPr>
          <a:xfrm>
            <a:off x="4631825" y="1085063"/>
            <a:ext cx="4188100" cy="2332900"/>
            <a:chOff x="4837000" y="1085075"/>
            <a:chExt cx="4188100" cy="2332900"/>
          </a:xfrm>
        </p:grpSpPr>
        <p:grpSp>
          <p:nvGrpSpPr>
            <p:cNvPr id="124" name="Google Shape;124;p17"/>
            <p:cNvGrpSpPr/>
            <p:nvPr/>
          </p:nvGrpSpPr>
          <p:grpSpPr>
            <a:xfrm>
              <a:off x="4837000" y="1102275"/>
              <a:ext cx="4188100" cy="2315700"/>
              <a:chOff x="240900" y="1085075"/>
              <a:chExt cx="4188100" cy="2315700"/>
            </a:xfrm>
          </p:grpSpPr>
          <p:sp>
            <p:nvSpPr>
              <p:cNvPr id="125" name="Google Shape;125;p17"/>
              <p:cNvSpPr/>
              <p:nvPr/>
            </p:nvSpPr>
            <p:spPr>
              <a:xfrm>
                <a:off x="240900" y="1085075"/>
                <a:ext cx="4188000" cy="23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241000" y="1085075"/>
                <a:ext cx="4188000" cy="572700"/>
              </a:xfrm>
              <a:prstGeom prst="rect">
                <a:avLst/>
              </a:prstGeom>
              <a:solidFill>
                <a:srgbClr val="434343"/>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1200"/>
                  </a:spcAft>
                  <a:buNone/>
                </a:pPr>
                <a:r>
                  <a:t/>
                </a:r>
                <a:endParaRPr sz="1800"/>
              </a:p>
            </p:txBody>
          </p:sp>
        </p:grpSp>
        <p:sp>
          <p:nvSpPr>
            <p:cNvPr id="127" name="Google Shape;127;p17"/>
            <p:cNvSpPr txBox="1"/>
            <p:nvPr/>
          </p:nvSpPr>
          <p:spPr>
            <a:xfrm>
              <a:off x="4860300" y="1667775"/>
              <a:ext cx="4141500" cy="173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ja" sz="1800">
                  <a:solidFill>
                    <a:schemeClr val="dk2"/>
                  </a:solidFill>
                </a:rPr>
                <a:t>IAMアカウントの作り方</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ja" sz="1800">
                  <a:solidFill>
                    <a:schemeClr val="dk2"/>
                  </a:solidFill>
                </a:rPr>
                <a:t>セキュリティ対策</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ja" sz="1800">
                  <a:solidFill>
                    <a:schemeClr val="dk2"/>
                  </a:solidFill>
                </a:rPr>
                <a:t>プライベートネットワーク作成</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ja" sz="1800">
                  <a:solidFill>
                    <a:schemeClr val="dk2"/>
                  </a:solidFill>
                </a:rPr>
                <a:t>スケーラブルなウェブサイト構築</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ja" sz="1800">
                  <a:solidFill>
                    <a:schemeClr val="dk2"/>
                  </a:solidFill>
                </a:rPr>
                <a:t>サーバーレスアーキテクチャ</a:t>
              </a:r>
              <a:endParaRPr/>
            </a:p>
          </p:txBody>
        </p:sp>
        <p:sp>
          <p:nvSpPr>
            <p:cNvPr id="128" name="Google Shape;128;p17"/>
            <p:cNvSpPr txBox="1"/>
            <p:nvPr/>
          </p:nvSpPr>
          <p:spPr>
            <a:xfrm>
              <a:off x="4837038" y="1085075"/>
              <a:ext cx="4188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ja" sz="2600">
                  <a:solidFill>
                    <a:schemeClr val="lt1"/>
                  </a:solidFill>
                  <a:latin typeface="HiraMaruProN-W4"/>
                  <a:ea typeface="HiraMaruProN-W4"/>
                  <a:cs typeface="HiraMaruProN-W4"/>
                  <a:sym typeface="HiraMaruProN-W4"/>
                </a:rPr>
                <a:t>AWSハンズオン</a:t>
              </a:r>
              <a:endParaRPr sz="2600">
                <a:latin typeface="HiraMaruProN-W4"/>
                <a:ea typeface="HiraMaruProN-W4"/>
                <a:cs typeface="HiraMaruProN-W4"/>
                <a:sym typeface="HiraMaruProN-W4"/>
              </a:endParaRPr>
            </a:p>
          </p:txBody>
        </p:sp>
      </p:grpSp>
      <p:sp>
        <p:nvSpPr>
          <p:cNvPr id="129" name="Google Shape;12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grpSp>
        <p:nvGrpSpPr>
          <p:cNvPr id="130" name="Google Shape;130;p17"/>
          <p:cNvGrpSpPr/>
          <p:nvPr/>
        </p:nvGrpSpPr>
        <p:grpSpPr>
          <a:xfrm>
            <a:off x="4631825" y="3694450"/>
            <a:ext cx="4188100" cy="1319647"/>
            <a:chOff x="4631825" y="3694450"/>
            <a:chExt cx="4188100" cy="1319647"/>
          </a:xfrm>
        </p:grpSpPr>
        <p:sp>
          <p:nvSpPr>
            <p:cNvPr id="131" name="Google Shape;131;p17"/>
            <p:cNvSpPr/>
            <p:nvPr/>
          </p:nvSpPr>
          <p:spPr>
            <a:xfrm>
              <a:off x="4631825" y="3696197"/>
              <a:ext cx="4188000" cy="13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4631925" y="3696188"/>
              <a:ext cx="4188000" cy="572700"/>
            </a:xfrm>
            <a:prstGeom prst="rect">
              <a:avLst/>
            </a:prstGeom>
            <a:solidFill>
              <a:srgbClr val="434343"/>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1200"/>
                </a:spcAft>
                <a:buNone/>
              </a:pPr>
              <a:r>
                <a:t/>
              </a:r>
              <a:endParaRPr sz="1800"/>
            </a:p>
          </p:txBody>
        </p:sp>
        <p:sp>
          <p:nvSpPr>
            <p:cNvPr id="133" name="Google Shape;133;p17"/>
            <p:cNvSpPr txBox="1"/>
            <p:nvPr/>
          </p:nvSpPr>
          <p:spPr>
            <a:xfrm>
              <a:off x="4646800" y="3694450"/>
              <a:ext cx="41415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ja" sz="2600">
                  <a:solidFill>
                    <a:schemeClr val="lt1"/>
                  </a:solidFill>
                  <a:latin typeface="HiraMaruProN-W4"/>
                  <a:ea typeface="HiraMaruProN-W4"/>
                  <a:cs typeface="HiraMaruProN-W4"/>
                  <a:sym typeface="HiraMaruProN-W4"/>
                </a:rPr>
                <a:t>チーム独自</a:t>
              </a:r>
              <a:endParaRPr sz="2600">
                <a:solidFill>
                  <a:schemeClr val="dk1"/>
                </a:solidFill>
                <a:latin typeface="HiraMaruProN-W4"/>
                <a:ea typeface="HiraMaruProN-W4"/>
                <a:cs typeface="HiraMaruProN-W4"/>
                <a:sym typeface="HiraMaruProN-W4"/>
              </a:endParaRPr>
            </a:p>
            <a:p>
              <a:pPr indent="0" lvl="0" marL="0" rtl="0" algn="l">
                <a:spcBef>
                  <a:spcPts val="1200"/>
                </a:spcBef>
                <a:spcAft>
                  <a:spcPts val="0"/>
                </a:spcAft>
                <a:buNone/>
              </a:pPr>
              <a:r>
                <a:t/>
              </a:r>
              <a:endParaRPr b="1"/>
            </a:p>
          </p:txBody>
        </p:sp>
        <p:sp>
          <p:nvSpPr>
            <p:cNvPr id="134" name="Google Shape;134;p17"/>
            <p:cNvSpPr txBox="1"/>
            <p:nvPr/>
          </p:nvSpPr>
          <p:spPr>
            <a:xfrm>
              <a:off x="4655175" y="4268900"/>
              <a:ext cx="4141500" cy="697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ja" sz="1800">
                  <a:solidFill>
                    <a:schemeClr val="dk2"/>
                  </a:solidFill>
                </a:rPr>
                <a:t>Reactチュートリアル</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ja"/>
              <a:t>基礎編・ワークショップ(〜6/30)</a:t>
            </a:r>
            <a:endParaRPr/>
          </a:p>
        </p:txBody>
      </p:sp>
      <p:sp>
        <p:nvSpPr>
          <p:cNvPr id="140" name="Google Shape;140;p18"/>
          <p:cNvSpPr txBox="1"/>
          <p:nvPr>
            <p:ph idx="1" type="body"/>
          </p:nvPr>
        </p:nvSpPr>
        <p:spPr>
          <a:xfrm>
            <a:off x="311700" y="1152475"/>
            <a:ext cx="44934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ja" sz="2200"/>
              <a:t>チームの課題</a:t>
            </a:r>
            <a:endParaRPr b="1" sz="2200"/>
          </a:p>
          <a:p>
            <a:pPr indent="0" lvl="0" marL="0" rtl="0" algn="l">
              <a:spcBef>
                <a:spcPts val="1200"/>
              </a:spcBef>
              <a:spcAft>
                <a:spcPts val="0"/>
              </a:spcAft>
              <a:buNone/>
            </a:pPr>
            <a:r>
              <a:rPr lang="ja"/>
              <a:t>リモート環境で座学は集中力が保たない</a:t>
            </a:r>
            <a:endParaRPr/>
          </a:p>
          <a:p>
            <a:pPr indent="0" lvl="0" marL="0" rtl="0" algn="l">
              <a:spcBef>
                <a:spcPts val="1200"/>
              </a:spcBef>
              <a:spcAft>
                <a:spcPts val="0"/>
              </a:spcAft>
              <a:buNone/>
            </a:pPr>
            <a:r>
              <a:rPr lang="ja"/>
              <a:t>→</a:t>
            </a:r>
            <a:r>
              <a:rPr lang="ja" u="sng"/>
              <a:t>ポモドーロテクニック</a:t>
            </a:r>
            <a:r>
              <a:rPr lang="ja"/>
              <a:t>を導入</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ja" sz="2200"/>
              <a:t>ワークショップを受けて</a:t>
            </a:r>
            <a:endParaRPr b="1" sz="2200"/>
          </a:p>
          <a:p>
            <a:pPr indent="0" lvl="0" marL="0" rtl="0" algn="l">
              <a:spcBef>
                <a:spcPts val="1200"/>
              </a:spcBef>
              <a:spcAft>
                <a:spcPts val="0"/>
              </a:spcAft>
              <a:buNone/>
            </a:pPr>
            <a:r>
              <a:rPr lang="ja"/>
              <a:t>アジャイル開発におけるタスクの洗い出し・チケット作成の重要性</a:t>
            </a:r>
            <a:endParaRPr/>
          </a:p>
          <a:p>
            <a:pPr indent="0" lvl="0" marL="0" rtl="0" algn="l">
              <a:spcBef>
                <a:spcPts val="1200"/>
              </a:spcBef>
              <a:spcAft>
                <a:spcPts val="1200"/>
              </a:spcAft>
              <a:buNone/>
            </a:pPr>
            <a:r>
              <a:t/>
            </a:r>
            <a:endParaRPr/>
          </a:p>
        </p:txBody>
      </p:sp>
      <p:sp>
        <p:nvSpPr>
          <p:cNvPr id="141" name="Google Shape;14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grpSp>
        <p:nvGrpSpPr>
          <p:cNvPr id="142" name="Google Shape;142;p18"/>
          <p:cNvGrpSpPr/>
          <p:nvPr/>
        </p:nvGrpSpPr>
        <p:grpSpPr>
          <a:xfrm>
            <a:off x="4456938" y="979046"/>
            <a:ext cx="3819005" cy="2934286"/>
            <a:chOff x="5472452" y="1116775"/>
            <a:chExt cx="3000004" cy="3487800"/>
          </a:xfrm>
        </p:grpSpPr>
        <p:sp>
          <p:nvSpPr>
            <p:cNvPr id="143" name="Google Shape;143;p18"/>
            <p:cNvSpPr/>
            <p:nvPr/>
          </p:nvSpPr>
          <p:spPr>
            <a:xfrm>
              <a:off x="5612856" y="1116775"/>
              <a:ext cx="2719200" cy="3487800"/>
            </a:xfrm>
            <a:prstGeom prst="rect">
              <a:avLst/>
            </a:prstGeom>
            <a:solidFill>
              <a:schemeClr val="lt1"/>
            </a:solidFill>
            <a:ln cap="flat" cmpd="sng" w="9525">
              <a:solidFill>
                <a:srgbClr val="CCCCCC"/>
              </a:solidFill>
              <a:prstDash val="solid"/>
              <a:round/>
              <a:headEnd len="sm" w="sm" type="none"/>
              <a:tailEnd len="sm" w="sm" type="none"/>
            </a:ln>
            <a:effectLst>
              <a:outerShdw blurRad="57150" rotWithShape="0" algn="bl" dir="2760000" dist="952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144" name="Google Shape;144;p18"/>
            <p:cNvSpPr txBox="1"/>
            <p:nvPr/>
          </p:nvSpPr>
          <p:spPr>
            <a:xfrm>
              <a:off x="5472456" y="1154875"/>
              <a:ext cx="30000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ja" sz="1800" u="sng">
                  <a:solidFill>
                    <a:schemeClr val="dk2"/>
                  </a:solidFill>
                </a:rPr>
                <a:t>ポモドーロテクニック</a:t>
              </a:r>
              <a:endParaRPr b="1"/>
            </a:p>
          </p:txBody>
        </p:sp>
        <p:sp>
          <p:nvSpPr>
            <p:cNvPr id="145" name="Google Shape;145;p18"/>
            <p:cNvSpPr txBox="1"/>
            <p:nvPr/>
          </p:nvSpPr>
          <p:spPr>
            <a:xfrm>
              <a:off x="5472452" y="1661167"/>
              <a:ext cx="3000000" cy="953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Inter"/>
                <a:buChar char="●"/>
              </a:pPr>
              <a:r>
                <a:rPr lang="ja">
                  <a:solidFill>
                    <a:schemeClr val="dk1"/>
                  </a:solidFill>
                  <a:latin typeface="Inter"/>
                  <a:ea typeface="Inter"/>
                  <a:cs typeface="Inter"/>
                  <a:sym typeface="Inter"/>
                </a:rPr>
                <a:t>25分間作業して5分間休憩</a:t>
              </a:r>
              <a:endParaRPr>
                <a:solidFill>
                  <a:schemeClr val="dk1"/>
                </a:solidFill>
                <a:latin typeface="Inter"/>
                <a:ea typeface="Inter"/>
                <a:cs typeface="Inter"/>
                <a:sym typeface="Inter"/>
              </a:endParaRPr>
            </a:p>
            <a:p>
              <a:pPr indent="0" lvl="0" marL="457200" rtl="0" algn="l">
                <a:lnSpc>
                  <a:spcPct val="115000"/>
                </a:lnSpc>
                <a:spcBef>
                  <a:spcPts val="1200"/>
                </a:spcBef>
                <a:spcAft>
                  <a:spcPts val="1200"/>
                </a:spcAft>
                <a:buNone/>
              </a:pPr>
              <a:r>
                <a:rPr lang="ja">
                  <a:solidFill>
                    <a:schemeClr val="dk1"/>
                  </a:solidFill>
                  <a:latin typeface="Inter"/>
                  <a:ea typeface="Inter"/>
                  <a:cs typeface="Inter"/>
                  <a:sym typeface="Inter"/>
                </a:rPr>
                <a:t>→長期間作業でも集中力維持</a:t>
              </a:r>
              <a:endParaRPr>
                <a:solidFill>
                  <a:schemeClr val="dk1"/>
                </a:solidFill>
                <a:latin typeface="Inter"/>
                <a:ea typeface="Inter"/>
                <a:cs typeface="Inter"/>
                <a:sym typeface="Inter"/>
              </a:endParaRPr>
            </a:p>
          </p:txBody>
        </p:sp>
        <p:pic>
          <p:nvPicPr>
            <p:cNvPr id="146" name="Google Shape;146;p18"/>
            <p:cNvPicPr preferRelativeResize="0"/>
            <p:nvPr/>
          </p:nvPicPr>
          <p:blipFill>
            <a:blip r:embed="rId3">
              <a:alphaModFix/>
            </a:blip>
            <a:stretch>
              <a:fillRect/>
            </a:stretch>
          </p:blipFill>
          <p:spPr>
            <a:xfrm>
              <a:off x="5707987" y="2507693"/>
              <a:ext cx="1048094" cy="2024993"/>
            </a:xfrm>
            <a:prstGeom prst="rect">
              <a:avLst/>
            </a:prstGeom>
            <a:noFill/>
            <a:ln>
              <a:noFill/>
            </a:ln>
          </p:spPr>
        </p:pic>
      </p:grpSp>
      <p:pic>
        <p:nvPicPr>
          <p:cNvPr id="147" name="Google Shape;147;p18"/>
          <p:cNvPicPr preferRelativeResize="0"/>
          <p:nvPr/>
        </p:nvPicPr>
        <p:blipFill>
          <a:blip r:embed="rId4">
            <a:alphaModFix/>
          </a:blip>
          <a:stretch>
            <a:fillRect/>
          </a:stretch>
        </p:blipFill>
        <p:spPr>
          <a:xfrm>
            <a:off x="6555356" y="2571750"/>
            <a:ext cx="2465804" cy="2369350"/>
          </a:xfrm>
          <a:prstGeom prst="rect">
            <a:avLst/>
          </a:prstGeom>
          <a:noFill/>
          <a:ln cap="flat" cmpd="sng" w="9525">
            <a:solidFill>
              <a:schemeClr val="dk1"/>
            </a:solidFill>
            <a:prstDash val="solid"/>
            <a:round/>
            <a:headEnd len="sm" w="sm" type="none"/>
            <a:tailEnd len="sm" w="sm" type="none"/>
          </a:ln>
          <a:effectLst>
            <a:outerShdw blurRad="57150" rotWithShape="0" algn="bl" dir="10020000" dist="19050">
              <a:srgbClr val="000000"/>
            </a:outerShdw>
          </a:effectLst>
        </p:spPr>
      </p:pic>
      <p:pic>
        <p:nvPicPr>
          <p:cNvPr id="148" name="Google Shape;148;p18"/>
          <p:cNvPicPr preferRelativeResize="0"/>
          <p:nvPr/>
        </p:nvPicPr>
        <p:blipFill>
          <a:blip r:embed="rId5">
            <a:alphaModFix/>
          </a:blip>
          <a:stretch>
            <a:fillRect/>
          </a:stretch>
        </p:blipFill>
        <p:spPr>
          <a:xfrm>
            <a:off x="4885625" y="2976750"/>
            <a:ext cx="427825" cy="116475"/>
          </a:xfrm>
          <a:prstGeom prst="rect">
            <a:avLst/>
          </a:prstGeom>
          <a:noFill/>
          <a:ln>
            <a:noFill/>
          </a:ln>
        </p:spPr>
      </p:pic>
      <p:sp>
        <p:nvSpPr>
          <p:cNvPr id="149" name="Google Shape;149;p18"/>
          <p:cNvSpPr/>
          <p:nvPr/>
        </p:nvSpPr>
        <p:spPr>
          <a:xfrm>
            <a:off x="5409675" y="3944025"/>
            <a:ext cx="1027800" cy="513900"/>
          </a:xfrm>
          <a:prstGeom prst="rightArrow">
            <a:avLst>
              <a:gd fmla="val 50000" name="adj1"/>
              <a:gd fmla="val 50000" name="adj2"/>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19"/>
          <p:cNvPicPr preferRelativeResize="0"/>
          <p:nvPr/>
        </p:nvPicPr>
        <p:blipFill>
          <a:blip r:embed="rId3">
            <a:alphaModFix amt="61000"/>
          </a:blip>
          <a:stretch>
            <a:fillRect/>
          </a:stretch>
        </p:blipFill>
        <p:spPr>
          <a:xfrm>
            <a:off x="-2" y="0"/>
            <a:ext cx="9144000" cy="5143500"/>
          </a:xfrm>
          <a:prstGeom prst="rect">
            <a:avLst/>
          </a:prstGeom>
          <a:noFill/>
          <a:ln>
            <a:noFill/>
          </a:ln>
        </p:spPr>
      </p:pic>
      <p:sp>
        <p:nvSpPr>
          <p:cNvPr id="155" name="Google Shape;15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156" name="Google Shape;156;p19"/>
          <p:cNvPicPr preferRelativeResize="0"/>
          <p:nvPr/>
        </p:nvPicPr>
        <p:blipFill>
          <a:blip r:embed="rId4">
            <a:alphaModFix/>
          </a:blip>
          <a:stretch>
            <a:fillRect/>
          </a:stretch>
        </p:blipFill>
        <p:spPr>
          <a:xfrm>
            <a:off x="7292025" y="9"/>
            <a:ext cx="1851975" cy="572700"/>
          </a:xfrm>
          <a:prstGeom prst="rect">
            <a:avLst/>
          </a:prstGeom>
          <a:noFill/>
          <a:ln>
            <a:noFill/>
          </a:ln>
        </p:spPr>
      </p:pic>
      <p:sp>
        <p:nvSpPr>
          <p:cNvPr id="157" name="Google Shape;157;p19"/>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ja" sz="3020" u="sng"/>
              <a:t>開発編</a:t>
            </a:r>
            <a:r>
              <a:rPr b="1" lang="ja" sz="3020"/>
              <a:t> </a:t>
            </a:r>
            <a:r>
              <a:rPr b="1" lang="ja"/>
              <a:t>(7/3〜)</a:t>
            </a:r>
            <a:endParaRPr b="1" sz="3020"/>
          </a:p>
          <a:p>
            <a:pPr indent="0" lvl="0" marL="0" rtl="0" algn="ctr">
              <a:spcBef>
                <a:spcPts val="0"/>
              </a:spcBef>
              <a:spcAft>
                <a:spcPts val="0"/>
              </a:spcAft>
              <a:buSzPts val="990"/>
              <a:buNone/>
            </a:pPr>
            <a:r>
              <a:t/>
            </a:r>
            <a:endParaRPr b="1" sz="3020" u="sng"/>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今回の開発テーマ</a:t>
            </a:r>
            <a:endParaRPr/>
          </a:p>
        </p:txBody>
      </p:sp>
      <p:sp>
        <p:nvSpPr>
          <p:cNvPr id="163" name="Google Shape;16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164" name="Google Shape;164;p20"/>
          <p:cNvPicPr preferRelativeResize="0"/>
          <p:nvPr/>
        </p:nvPicPr>
        <p:blipFill>
          <a:blip r:embed="rId3">
            <a:alphaModFix/>
          </a:blip>
          <a:stretch>
            <a:fillRect/>
          </a:stretch>
        </p:blipFill>
        <p:spPr>
          <a:xfrm>
            <a:off x="1590251" y="1322350"/>
            <a:ext cx="5963502" cy="33408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想定したペルソナ</a:t>
            </a:r>
            <a:endParaRPr/>
          </a:p>
        </p:txBody>
      </p:sp>
      <p:sp>
        <p:nvSpPr>
          <p:cNvPr id="170" name="Google Shape;170;p21"/>
          <p:cNvSpPr txBox="1"/>
          <p:nvPr>
            <p:ph idx="1" type="body"/>
          </p:nvPr>
        </p:nvSpPr>
        <p:spPr>
          <a:xfrm>
            <a:off x="3736275" y="5143500"/>
            <a:ext cx="5149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テーマ</a:t>
            </a:r>
            <a:endParaRPr/>
          </a:p>
          <a:p>
            <a:pPr indent="0" lvl="0" marL="0" rtl="0" algn="l">
              <a:spcBef>
                <a:spcPts val="1200"/>
              </a:spcBef>
              <a:spcAft>
                <a:spcPts val="0"/>
              </a:spcAft>
              <a:buNone/>
            </a:pPr>
            <a:r>
              <a:rPr lang="ja"/>
              <a:t>作成行程（ペルソナ、カスタマージャーニーマップ、...）</a:t>
            </a:r>
            <a:endParaRPr/>
          </a:p>
          <a:p>
            <a:pPr indent="0" lvl="0" marL="0" rtl="0" algn="l">
              <a:spcBef>
                <a:spcPts val="1200"/>
              </a:spcBef>
              <a:spcAft>
                <a:spcPts val="0"/>
              </a:spcAft>
              <a:buNone/>
            </a:pPr>
            <a:r>
              <a:rPr lang="ja"/>
              <a:t>課題と考えたもの（）</a:t>
            </a:r>
            <a:endParaRPr/>
          </a:p>
          <a:p>
            <a:pPr indent="0" lvl="0" marL="0" rtl="0" algn="l">
              <a:spcBef>
                <a:spcPts val="1200"/>
              </a:spcBef>
              <a:spcAft>
                <a:spcPts val="0"/>
              </a:spcAft>
              <a:buNone/>
            </a:pPr>
            <a:r>
              <a:rPr lang="ja"/>
              <a:t>つくるものの概要（）</a:t>
            </a:r>
            <a:endParaRPr/>
          </a:p>
          <a:p>
            <a:pPr indent="0" lvl="0" marL="0" rtl="0" algn="l">
              <a:spcBef>
                <a:spcPts val="1200"/>
              </a:spcBef>
              <a:spcAft>
                <a:spcPts val="1200"/>
              </a:spcAft>
              <a:buNone/>
            </a:pPr>
            <a:r>
              <a:rPr lang="ja"/>
              <a:t>使っている技術・アーキテクチャ（React, Vite, </a:t>
            </a:r>
            <a:r>
              <a:rPr lang="ja"/>
              <a:t>Javascript, Material UI</a:t>
            </a:r>
            <a:r>
              <a:rPr lang="ja"/>
              <a:t>）</a:t>
            </a:r>
            <a:endParaRPr/>
          </a:p>
        </p:txBody>
      </p:sp>
      <p:sp>
        <p:nvSpPr>
          <p:cNvPr id="171" name="Google Shape;171;p21"/>
          <p:cNvSpPr txBox="1"/>
          <p:nvPr>
            <p:ph idx="1" type="body"/>
          </p:nvPr>
        </p:nvSpPr>
        <p:spPr>
          <a:xfrm>
            <a:off x="424575" y="5337150"/>
            <a:ext cx="5149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ペルソナの特徴・</a:t>
            </a:r>
            <a:r>
              <a:rPr lang="ja"/>
              <a:t>課題と考えたもの（）</a:t>
            </a:r>
            <a:endParaRPr/>
          </a:p>
          <a:p>
            <a:pPr indent="0" lvl="0" marL="0" rtl="0" algn="l">
              <a:spcBef>
                <a:spcPts val="1200"/>
              </a:spcBef>
              <a:spcAft>
                <a:spcPts val="0"/>
              </a:spcAft>
              <a:buNone/>
            </a:pPr>
            <a:r>
              <a:rPr lang="ja"/>
              <a:t>価値シナリオ、Prott、MVP決定(機能の洗い出し)</a:t>
            </a:r>
            <a:endParaRPr/>
          </a:p>
          <a:p>
            <a:pPr indent="0" lvl="0" marL="0" rtl="0" algn="l">
              <a:spcBef>
                <a:spcPts val="1200"/>
              </a:spcBef>
              <a:spcAft>
                <a:spcPts val="0"/>
              </a:spcAft>
              <a:buNone/>
            </a:pPr>
            <a:r>
              <a:rPr lang="ja"/>
              <a:t>つくるものの概要（）</a:t>
            </a:r>
            <a:endParaRPr/>
          </a:p>
          <a:p>
            <a:pPr indent="0" lvl="0" marL="0" rtl="0" algn="l">
              <a:spcBef>
                <a:spcPts val="1200"/>
              </a:spcBef>
              <a:spcAft>
                <a:spcPts val="1200"/>
              </a:spcAft>
              <a:buNone/>
            </a:pPr>
            <a:r>
              <a:rPr lang="ja"/>
              <a:t>使っている技術・アーキテクチャ（React, Vite, Javascript, Material UI）</a:t>
            </a:r>
            <a:endParaRPr/>
          </a:p>
        </p:txBody>
      </p:sp>
      <p:sp>
        <p:nvSpPr>
          <p:cNvPr id="172" name="Google Shape;172;p21"/>
          <p:cNvSpPr/>
          <p:nvPr/>
        </p:nvSpPr>
        <p:spPr>
          <a:xfrm>
            <a:off x="424575" y="1017725"/>
            <a:ext cx="8461500" cy="1895700"/>
          </a:xfrm>
          <a:prstGeom prst="rect">
            <a:avLst/>
          </a:prstGeom>
          <a:solidFill>
            <a:schemeClr val="l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1"/>
          <p:cNvPicPr preferRelativeResize="0"/>
          <p:nvPr/>
        </p:nvPicPr>
        <p:blipFill rotWithShape="1">
          <a:blip r:embed="rId3">
            <a:alphaModFix/>
          </a:blip>
          <a:srcRect b="34077" l="41950" r="41950" t="37297"/>
          <a:stretch/>
        </p:blipFill>
        <p:spPr>
          <a:xfrm>
            <a:off x="749166" y="1142450"/>
            <a:ext cx="1390500" cy="1377300"/>
          </a:xfrm>
          <a:prstGeom prst="ellipse">
            <a:avLst/>
          </a:prstGeom>
          <a:noFill/>
          <a:ln>
            <a:noFill/>
          </a:ln>
        </p:spPr>
      </p:pic>
      <p:sp>
        <p:nvSpPr>
          <p:cNvPr id="174" name="Google Shape;174;p21"/>
          <p:cNvSpPr txBox="1"/>
          <p:nvPr/>
        </p:nvSpPr>
        <p:spPr>
          <a:xfrm>
            <a:off x="2472075" y="1091650"/>
            <a:ext cx="6286500" cy="1741200"/>
          </a:xfrm>
          <a:prstGeom prst="rect">
            <a:avLst/>
          </a:prstGeom>
          <a:noFill/>
          <a:ln>
            <a:noFill/>
          </a:ln>
        </p:spPr>
        <p:txBody>
          <a:bodyPr anchorCtr="0" anchor="t" bIns="91425" lIns="91425" spcFirstLastPara="1" rIns="91425" wrap="square" tIns="91425">
            <a:noAutofit/>
          </a:bodyPr>
          <a:lstStyle/>
          <a:p>
            <a:pPr indent="-224199" lvl="0" marL="457200" rtl="0" algn="l">
              <a:spcBef>
                <a:spcPts val="0"/>
              </a:spcBef>
              <a:spcAft>
                <a:spcPts val="0"/>
              </a:spcAft>
              <a:buSzPts val="2000"/>
              <a:buChar char="●"/>
            </a:pPr>
            <a:r>
              <a:rPr lang="ja" sz="2000"/>
              <a:t>社会人5年目一人暮らし・ソフトウェアエンジニアの28歳男性</a:t>
            </a:r>
            <a:endParaRPr sz="2000"/>
          </a:p>
          <a:p>
            <a:pPr indent="-224199" lvl="0" marL="457200" rtl="0" algn="l">
              <a:spcBef>
                <a:spcPts val="0"/>
              </a:spcBef>
              <a:spcAft>
                <a:spcPts val="0"/>
              </a:spcAft>
              <a:buSzPts val="2000"/>
              <a:buChar char="●"/>
            </a:pPr>
            <a:r>
              <a:rPr lang="ja" sz="2000"/>
              <a:t>勤務時間は9:30~18:30、出社は週2日程度</a:t>
            </a:r>
            <a:endParaRPr sz="2000"/>
          </a:p>
          <a:p>
            <a:pPr indent="-224199" lvl="0" marL="457200" rtl="0" algn="l">
              <a:spcBef>
                <a:spcPts val="0"/>
              </a:spcBef>
              <a:spcAft>
                <a:spcPts val="0"/>
              </a:spcAft>
              <a:buSzPts val="2000"/>
              <a:buChar char="●"/>
            </a:pPr>
            <a:r>
              <a:rPr lang="ja" sz="2000"/>
              <a:t>幅広いジャンルでYouTubeを見るのが好き</a:t>
            </a:r>
            <a:endParaRPr sz="2000"/>
          </a:p>
          <a:p>
            <a:pPr indent="-224199" lvl="0" marL="457200" rtl="0" algn="l">
              <a:spcBef>
                <a:spcPts val="0"/>
              </a:spcBef>
              <a:spcAft>
                <a:spcPts val="0"/>
              </a:spcAft>
              <a:buSzPts val="2000"/>
              <a:buChar char="●"/>
            </a:pPr>
            <a:r>
              <a:rPr lang="ja" sz="2000"/>
              <a:t>技術トレンドや友人の投稿をSNSでチェックする</a:t>
            </a:r>
            <a:endParaRPr sz="2000"/>
          </a:p>
        </p:txBody>
      </p:sp>
      <p:sp>
        <p:nvSpPr>
          <p:cNvPr id="175" name="Google Shape;175;p21"/>
          <p:cNvSpPr txBox="1"/>
          <p:nvPr/>
        </p:nvSpPr>
        <p:spPr>
          <a:xfrm>
            <a:off x="491625" y="3123650"/>
            <a:ext cx="8327400" cy="1741200"/>
          </a:xfrm>
          <a:prstGeom prst="rect">
            <a:avLst/>
          </a:prstGeom>
          <a:solidFill>
            <a:srgbClr val="F4CCCC"/>
          </a:solidFill>
          <a:ln>
            <a:noFill/>
          </a:ln>
          <a:effectLst>
            <a:outerShdw blurRad="57150" rotWithShape="0" algn="bl" dir="3000000" dist="47625">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ja" sz="2000"/>
              <a:t>ペルソナが抱える課題・マインド</a:t>
            </a:r>
            <a:endParaRPr b="1" sz="2000"/>
          </a:p>
          <a:p>
            <a:pPr indent="-212725" lvl="0" marL="269999" rtl="0" algn="l">
              <a:spcBef>
                <a:spcPts val="0"/>
              </a:spcBef>
              <a:spcAft>
                <a:spcPts val="0"/>
              </a:spcAft>
              <a:buSzPts val="2000"/>
              <a:buChar char="●"/>
            </a:pPr>
            <a:r>
              <a:rPr lang="ja" sz="2000"/>
              <a:t>仕事とプライベートの</a:t>
            </a:r>
            <a:r>
              <a:rPr b="1" lang="ja" sz="2000" u="sng"/>
              <a:t>切り替え</a:t>
            </a:r>
            <a:r>
              <a:rPr lang="ja" sz="2000"/>
              <a:t>ができていない</a:t>
            </a:r>
            <a:endParaRPr sz="2000"/>
          </a:p>
          <a:p>
            <a:pPr indent="-212725" lvl="0" marL="269999" rtl="0" algn="l">
              <a:spcBef>
                <a:spcPts val="0"/>
              </a:spcBef>
              <a:spcAft>
                <a:spcPts val="0"/>
              </a:spcAft>
              <a:buSzPts val="2000"/>
              <a:buChar char="●"/>
            </a:pPr>
            <a:r>
              <a:rPr lang="ja" sz="2000"/>
              <a:t>興味があることを始める</a:t>
            </a:r>
            <a:r>
              <a:rPr b="1" lang="ja" sz="2000" u="sng"/>
              <a:t>行動力が持てない</a:t>
            </a:r>
            <a:endParaRPr b="1" sz="2000" u="sng"/>
          </a:p>
          <a:p>
            <a:pPr indent="-212725" lvl="0" marL="269999" rtl="0" algn="l">
              <a:spcBef>
                <a:spcPts val="0"/>
              </a:spcBef>
              <a:spcAft>
                <a:spcPts val="0"/>
              </a:spcAft>
              <a:buSzPts val="2000"/>
              <a:buChar char="●"/>
            </a:pPr>
            <a:r>
              <a:rPr b="1" lang="ja" sz="2000" u="sng"/>
              <a:t>日常がマンネリ化</a:t>
            </a:r>
            <a:r>
              <a:rPr lang="ja" sz="2000"/>
              <a:t>しており、日々の充実感が薄い</a:t>
            </a:r>
            <a:endParaRPr sz="2000"/>
          </a:p>
          <a:p>
            <a:pPr indent="-212725" lvl="0" marL="269999" rtl="0" algn="l">
              <a:spcBef>
                <a:spcPts val="0"/>
              </a:spcBef>
              <a:spcAft>
                <a:spcPts val="0"/>
              </a:spcAft>
              <a:buSzPts val="2000"/>
              <a:buChar char="●"/>
            </a:pPr>
            <a:r>
              <a:rPr lang="ja" sz="2000"/>
              <a:t>他人と</a:t>
            </a:r>
            <a:r>
              <a:rPr b="1" lang="ja" sz="2000" u="sng"/>
              <a:t>楽しみを共有</a:t>
            </a:r>
            <a:r>
              <a:rPr lang="ja" sz="2000"/>
              <a:t>したい、一緒に何かに取り組みたい</a:t>
            </a:r>
            <a:endParaRPr sz="2000"/>
          </a:p>
        </p:txBody>
      </p:sp>
      <p:sp>
        <p:nvSpPr>
          <p:cNvPr id="176" name="Google Shape;17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77" name="Google Shape;177;p21"/>
          <p:cNvSpPr txBox="1"/>
          <p:nvPr>
            <p:ph type="title"/>
          </p:nvPr>
        </p:nvSpPr>
        <p:spPr>
          <a:xfrm>
            <a:off x="749175" y="2464150"/>
            <a:ext cx="1390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ja" sz="2220">
                <a:latin typeface="Arial"/>
                <a:ea typeface="Arial"/>
                <a:cs typeface="Arial"/>
                <a:sym typeface="Arial"/>
              </a:rPr>
              <a:t>山口翔太</a:t>
            </a:r>
            <a:endParaRPr sz="222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